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3"/>
  </p:notesMasterIdLst>
  <p:sldIdLst>
    <p:sldId id="282" r:id="rId3"/>
    <p:sldId id="284" r:id="rId4"/>
    <p:sldId id="258" r:id="rId5"/>
    <p:sldId id="261" r:id="rId6"/>
    <p:sldId id="257" r:id="rId7"/>
    <p:sldId id="262" r:id="rId8"/>
    <p:sldId id="380" r:id="rId9"/>
    <p:sldId id="268" r:id="rId10"/>
    <p:sldId id="379" r:id="rId11"/>
    <p:sldId id="378" r:id="rId12"/>
  </p:sldIdLst>
  <p:sldSz cx="24384000" cy="13716000"/>
  <p:notesSz cx="7099300" cy="10234613"/>
  <p:embeddedFontLst>
    <p:embeddedFont>
      <p:font typeface="Arial Black" panose="020B0A04020102020204" pitchFamily="34" charset="0"/>
      <p:bold r:id="rId14"/>
    </p:embeddedFont>
    <p:embeddedFont>
      <p:font typeface="Corbel" panose="020B0503020204020204" pitchFamily="34" charset="0"/>
      <p:regular r:id="rId15"/>
      <p:bold r:id="rId16"/>
      <p:italic r:id="rId17"/>
      <p:boldItalic r:id="rId18"/>
    </p:embeddedFont>
    <p:embeddedFont>
      <p:font typeface="Montserrat SemiBold" panose="00000700000000000000" pitchFamily="2" charset="0"/>
      <p:regular r:id="rId19"/>
      <p:bold r:id="rId20"/>
      <p:italic r:id="rId21"/>
      <p:boldItalic r:id="rId22"/>
    </p:embeddedFont>
    <p:embeddedFont>
      <p:font typeface="Proxima Nova" panose="02000506030000020004" charset="0"/>
      <p:regular r:id="rId23"/>
    </p:embeddedFont>
    <p:embeddedFont>
      <p:font typeface="Proxima Nova Semibold" panose="02000506030000020004" charset="0"/>
      <p:regular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4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3" roundtripDataSignature="AMtx7mj+md05CHo8A72xXxpwN2GOtyHrD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8FE054-4C37-26B2-92B8-1D4006710ABD}" name="DIAZ HERMIDA FELIX" initials="DHF" userId="DIAZ HERMIDA FELIX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nén Barro Ameneiro" initials="" lastIdx="4" clrIdx="0"/>
  <p:cmAuthor id="1" name="Anónimo" initials="A" lastIdx="1" clrIdx="1"/>
  <p:cmAuthor id="2" name="REGUEIRA MUÑIZ MARIA" initials="RMM" lastIdx="2" clrIdx="2">
    <p:extLst>
      <p:ext uri="{19B8F6BF-5375-455C-9EA6-DF929625EA0E}">
        <p15:presenceInfo xmlns:p15="http://schemas.microsoft.com/office/powerpoint/2012/main" userId="S::mariaregueira.muniz@usc.es::b101d8cc-7b1e-4fdb-9729-e5658d83d7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F4D"/>
    <a:srgbClr val="B4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FE1003-6958-446D-A28D-72550A27D87A}">
  <a:tblStyle styleId="{36FE1003-6958-446D-A28D-72550A27D8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A7D460-C546-43E4-B4A2-18A09CB8402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1652" autoAdjust="0"/>
  </p:normalViewPr>
  <p:slideViewPr>
    <p:cSldViewPr snapToGrid="0">
      <p:cViewPr varScale="1">
        <p:scale>
          <a:sx n="51" d="100"/>
          <a:sy n="51" d="100"/>
        </p:scale>
        <p:origin x="688" y="52"/>
      </p:cViewPr>
      <p:guideLst>
        <p:guide orient="horz" pos="654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84" Type="http://schemas.openxmlformats.org/officeDocument/2006/relationships/commentAuthors" Target="commentAuthors.xml"/><Relationship Id="rId89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83" Type="http://customschemas.google.com/relationships/presentationmetadata" Target="meta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8" Type="http://schemas.openxmlformats.org/officeDocument/2006/relationships/slide" Target="slides/slide6.xml"/><Relationship Id="rId8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4-4CA4-82D5-CA46BCEAEE1F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94-4CA4-82D5-CA46BCEAEE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86-47AA-ABED-E6251D6E74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86-47AA-ABED-E6251D6E74A9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4-4CA4-82D5-CA46BCEAE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A-4D14-A126-2BDF7AF25C38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EA-4D14-A126-2BDF7AF25C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EA-4D14-A126-2BDF7AF25C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EA-4D14-A126-2BDF7AF25C38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0.79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EA-4D14-A126-2BDF7AF25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FA-4A24-8160-ED5CF989FDA3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FA-4A24-8160-ED5CF989FD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FA-4A24-8160-ED5CF989FD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FA-4A24-8160-ED5CF989FDA3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FA-4A24-8160-ED5CF989F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C-44BB-B48D-B5B6DD79DB50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C-44BB-B48D-B5B6DD79DB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C-44BB-B48D-B5B6DD79DB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C-44BB-B48D-B5B6DD79DB50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0.74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8C-44BB-B48D-B5B6DD79D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‹Nº›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10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strike="sngStrike" dirty="0"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 Slide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32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efault Slide" userDrawn="1">
  <p:cSld name="Defaul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 bwMode="auto"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2450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845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6.png"/><Relationship Id="rId26" Type="http://schemas.openxmlformats.org/officeDocument/2006/relationships/image" Target="../media/image51.png"/><Relationship Id="rId3" Type="http://schemas.openxmlformats.org/officeDocument/2006/relationships/image" Target="../media/image29.jpg"/><Relationship Id="rId21" Type="http://schemas.openxmlformats.org/officeDocument/2006/relationships/image" Target="../media/image46.jp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17" Type="http://schemas.openxmlformats.org/officeDocument/2006/relationships/image" Target="../media/image43.jpg"/><Relationship Id="rId25" Type="http://schemas.openxmlformats.org/officeDocument/2006/relationships/image" Target="../media/image50.jpg"/><Relationship Id="rId2" Type="http://schemas.openxmlformats.org/officeDocument/2006/relationships/image" Target="../media/image28.jp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24" Type="http://schemas.openxmlformats.org/officeDocument/2006/relationships/image" Target="../media/image49.jpg"/><Relationship Id="rId5" Type="http://schemas.openxmlformats.org/officeDocument/2006/relationships/image" Target="../media/image31.jpg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4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74.emf"/><Relationship Id="rId5" Type="http://schemas.openxmlformats.org/officeDocument/2006/relationships/chart" Target="../charts/chart2.xml"/><Relationship Id="rId10" Type="http://schemas.openxmlformats.org/officeDocument/2006/relationships/chart" Target="../charts/chart5.xml"/><Relationship Id="rId4" Type="http://schemas.openxmlformats.org/officeDocument/2006/relationships/chart" Target="../charts/chart1.xml"/><Relationship Id="rId9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36B1384C-1229-990D-7A29-BA3734C1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10238" b="12358"/>
          <a:stretch/>
        </p:blipFill>
        <p:spPr>
          <a:xfrm>
            <a:off x="6160700" y="1991877"/>
            <a:ext cx="12496075" cy="9094800"/>
          </a:xfrm>
          <a:prstGeom prst="rect">
            <a:avLst/>
          </a:prstGeom>
        </p:spPr>
      </p:pic>
      <p:cxnSp>
        <p:nvCxnSpPr>
          <p:cNvPr id="4" name="Google Shape;20;p1">
            <a:extLst>
              <a:ext uri="{FF2B5EF4-FFF2-40B4-BE49-F238E27FC236}">
                <a16:creationId xmlns:a16="http://schemas.microsoft.com/office/drawing/2014/main" id="{FFBCA69D-D1FB-48BD-B4F9-83DD3816736C}"/>
              </a:ext>
            </a:extLst>
          </p:cNvPr>
          <p:cNvCxnSpPr/>
          <p:nvPr/>
        </p:nvCxnSpPr>
        <p:spPr>
          <a:xfrm>
            <a:off x="2921000" y="4445505"/>
            <a:ext cx="0" cy="232410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21;p1">
            <a:extLst>
              <a:ext uri="{FF2B5EF4-FFF2-40B4-BE49-F238E27FC236}">
                <a16:creationId xmlns:a16="http://schemas.microsoft.com/office/drawing/2014/main" id="{DDF71990-320F-A460-5CFB-7B2B299419C2}"/>
              </a:ext>
            </a:extLst>
          </p:cNvPr>
          <p:cNvSpPr txBox="1"/>
          <p:nvPr/>
        </p:nvSpPr>
        <p:spPr>
          <a:xfrm>
            <a:off x="1070042" y="7182848"/>
            <a:ext cx="4398083" cy="19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Tecnologías</a:t>
            </a:r>
            <a:r>
              <a:rPr lang="en-U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  <a:r>
              <a:rPr lang="en-US" sz="4000" b="1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intelixentes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 </a:t>
            </a:r>
            <a:r>
              <a:rPr lang="en-US" sz="4000" b="1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cada</a:t>
            </a:r>
            <a:r>
              <a:rPr lang="en-U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paso</a:t>
            </a:r>
            <a:endParaRPr sz="4000" b="1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757EF7C8-202C-9FD4-55FB-ADAAFD29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0" y="857188"/>
            <a:ext cx="8363712" cy="317507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92" r="-3" b="-92"/>
          <a:stretch>
            <a:fillRect/>
          </a:stretch>
        </p:blipFill>
        <p:spPr bwMode="auto">
          <a:xfrm>
            <a:off x="5704473" y="12187641"/>
            <a:ext cx="15102426" cy="71946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  <p:grpSp>
        <p:nvGrpSpPr>
          <p:cNvPr id="13" name="Grupo 12"/>
          <p:cNvGrpSpPr/>
          <p:nvPr/>
        </p:nvGrpSpPr>
        <p:grpSpPr bwMode="auto">
          <a:xfrm>
            <a:off x="2590241" y="12330834"/>
            <a:ext cx="1935093" cy="611444"/>
            <a:chOff x="0" y="0"/>
            <a:chExt cx="1688060" cy="533400"/>
          </a:xfrm>
        </p:grpSpPr>
        <p:pic>
          <p:nvPicPr>
            <p:cNvPr id="15" name="image3.png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0" y="0"/>
              <a:ext cx="821055" cy="533400"/>
            </a:xfrm>
            <a:prstGeom prst="rect">
              <a:avLst/>
            </a:prstGeom>
          </p:spPr>
        </p:pic>
        <p:pic>
          <p:nvPicPr>
            <p:cNvPr id="16" name="image4.png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089890" y="0"/>
              <a:ext cx="59817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6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19;g137bfbc8294_1_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599" y="638225"/>
            <a:ext cx="12971953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Congresos</a:t>
            </a: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</a:t>
            </a:r>
            <a:r>
              <a:rPr lang="en-US" sz="7100" b="0" i="0" u="none" strike="noStrike" cap="none" dirty="0" err="1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internacionais</a:t>
            </a: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2024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Rectángulo 4"/>
          <p:cNvSpPr/>
          <p:nvPr/>
        </p:nvSpPr>
        <p:spPr>
          <a:xfrm>
            <a:off x="9587753" y="3124359"/>
            <a:ext cx="14630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/>
              <a:t>16th International Conference on Computational Processing of Portuguese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14-15 </a:t>
            </a:r>
            <a:r>
              <a:rPr lang="en-US" sz="3200" dirty="0" err="1"/>
              <a:t>Marzo</a:t>
            </a:r>
            <a:r>
              <a:rPr lang="en-US" sz="3200" dirty="0"/>
              <a:t>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Santiago de Compostela</a:t>
            </a:r>
            <a:endParaRPr lang="en-GB" sz="3200" dirty="0"/>
          </a:p>
        </p:txBody>
      </p:sp>
      <p:sp>
        <p:nvSpPr>
          <p:cNvPr id="6" name="Rectángulo 5"/>
          <p:cNvSpPr/>
          <p:nvPr/>
        </p:nvSpPr>
        <p:spPr>
          <a:xfrm>
            <a:off x="9587753" y="9685473"/>
            <a:ext cx="1275677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b="1" dirty="0">
                <a:latin typeface="+mn-lt"/>
              </a:rPr>
              <a:t>27th </a:t>
            </a:r>
            <a:r>
              <a:rPr lang="es-ES" sz="3200" b="1" dirty="0" err="1">
                <a:latin typeface="+mn-lt"/>
              </a:rPr>
              <a:t>European</a:t>
            </a:r>
            <a:r>
              <a:rPr lang="es-ES" sz="3200" b="1" dirty="0">
                <a:latin typeface="+mn-lt"/>
              </a:rPr>
              <a:t> </a:t>
            </a:r>
            <a:r>
              <a:rPr lang="es-ES" sz="3200" b="1" dirty="0" err="1">
                <a:latin typeface="+mn-lt"/>
              </a:rPr>
              <a:t>Conference</a:t>
            </a:r>
            <a:r>
              <a:rPr lang="es-ES" sz="3200" b="1" dirty="0">
                <a:latin typeface="+mn-lt"/>
              </a:rPr>
              <a:t> </a:t>
            </a:r>
            <a:r>
              <a:rPr lang="es-ES" sz="3200" b="1" dirty="0" err="1">
                <a:latin typeface="+mn-lt"/>
              </a:rPr>
              <a:t>on</a:t>
            </a:r>
            <a:r>
              <a:rPr lang="es-ES" sz="3200" b="1" dirty="0">
                <a:latin typeface="+mn-lt"/>
              </a:rPr>
              <a:t> Artificial </a:t>
            </a:r>
            <a:r>
              <a:rPr lang="es-ES" sz="3200" b="1" dirty="0" err="1">
                <a:latin typeface="+mn-lt"/>
              </a:rPr>
              <a:t>Intelligence</a:t>
            </a:r>
            <a:endParaRPr lang="es-ES" sz="3200" b="1" dirty="0">
              <a:latin typeface="+mn-l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19-24 </a:t>
            </a:r>
            <a:r>
              <a:rPr lang="es-ES" sz="3200" dirty="0" err="1">
                <a:latin typeface="+mn-lt"/>
              </a:rPr>
              <a:t>Outubro</a:t>
            </a:r>
            <a:r>
              <a:rPr lang="es-ES" sz="3200" dirty="0">
                <a:latin typeface="+mn-lt"/>
              </a:rPr>
              <a:t>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Santiago de Compostela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41" y="9972221"/>
            <a:ext cx="5938936" cy="18243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952" y="2958511"/>
            <a:ext cx="5032655" cy="2527888"/>
          </a:xfrm>
          <a:prstGeom prst="rect">
            <a:avLst/>
          </a:prstGeom>
        </p:spPr>
      </p:pic>
      <p:pic>
        <p:nvPicPr>
          <p:cNvPr id="1026" name="Picture 2" descr="https://cosera2024.com/wp-content/uploads/2023/09/logo-1-3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24" y="6566485"/>
            <a:ext cx="4833283" cy="18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oogle Shape;599;g13625f4eec6_0_233"/>
          <p:cNvCxnSpPr/>
          <p:nvPr/>
        </p:nvCxnSpPr>
        <p:spPr>
          <a:xfrm flipV="1">
            <a:off x="7621825" y="4216966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599;g13625f4eec6_0_233"/>
          <p:cNvCxnSpPr/>
          <p:nvPr/>
        </p:nvCxnSpPr>
        <p:spPr>
          <a:xfrm flipV="1">
            <a:off x="7632105" y="7408400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599;g13625f4eec6_0_233"/>
          <p:cNvCxnSpPr/>
          <p:nvPr/>
        </p:nvCxnSpPr>
        <p:spPr>
          <a:xfrm flipV="1">
            <a:off x="7621825" y="10648325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Rectángulo 13"/>
          <p:cNvSpPr/>
          <p:nvPr/>
        </p:nvSpPr>
        <p:spPr>
          <a:xfrm>
            <a:off x="9587752" y="6230105"/>
            <a:ext cx="143480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+mn-lt"/>
              </a:rPr>
              <a:t>6th International Workshop on the Theory of Computational Sensing and its applications to Radar, Multimodal Sensing, and Imaging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18-20 </a:t>
            </a:r>
            <a:r>
              <a:rPr lang="es-ES" sz="3200" dirty="0" err="1">
                <a:latin typeface="+mn-lt"/>
              </a:rPr>
              <a:t>Setembro</a:t>
            </a:r>
            <a:r>
              <a:rPr lang="es-ES" sz="3200" dirty="0">
                <a:latin typeface="+mn-lt"/>
              </a:rPr>
              <a:t>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381518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600" y="638225"/>
            <a:ext cx="1841801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gl-E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Rede de Centros Singulares de Investigación</a:t>
            </a:r>
            <a:endParaRPr lang="gl-ES"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object 2"/>
          <p:cNvGrpSpPr/>
          <p:nvPr/>
        </p:nvGrpSpPr>
        <p:grpSpPr>
          <a:xfrm>
            <a:off x="2644483" y="1776877"/>
            <a:ext cx="18992581" cy="11290299"/>
            <a:chOff x="1111518" y="15313"/>
            <a:chExt cx="18992581" cy="11290299"/>
          </a:xfrm>
        </p:grpSpPr>
        <p:pic>
          <p:nvPicPr>
            <p:cNvPr id="6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5081" y="15313"/>
              <a:ext cx="16069018" cy="11290299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15410167" y="4611722"/>
              <a:ext cx="3665220" cy="1468755"/>
            </a:xfrm>
            <a:custGeom>
              <a:avLst/>
              <a:gdLst/>
              <a:ahLst/>
              <a:cxnLst/>
              <a:rect l="l" t="t" r="r" b="b"/>
              <a:pathLst>
                <a:path w="3665219" h="1468754">
                  <a:moveTo>
                    <a:pt x="886004" y="0"/>
                  </a:moveTo>
                  <a:lnTo>
                    <a:pt x="93578" y="196632"/>
                  </a:lnTo>
                  <a:lnTo>
                    <a:pt x="0" y="1461086"/>
                  </a:lnTo>
                  <a:lnTo>
                    <a:pt x="826676" y="1468667"/>
                  </a:lnTo>
                  <a:lnTo>
                    <a:pt x="3664809" y="1448332"/>
                  </a:lnTo>
                  <a:lnTo>
                    <a:pt x="3596340" y="535198"/>
                  </a:lnTo>
                  <a:lnTo>
                    <a:pt x="886004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10209" y="4611729"/>
              <a:ext cx="885941" cy="1468661"/>
            </a:xfrm>
            <a:prstGeom prst="rect">
              <a:avLst/>
            </a:prstGeom>
          </p:spPr>
        </p:pic>
        <p:sp>
          <p:nvSpPr>
            <p:cNvPr id="9" name="object 6"/>
            <p:cNvSpPr/>
            <p:nvPr/>
          </p:nvSpPr>
          <p:spPr>
            <a:xfrm>
              <a:off x="17501956" y="4972079"/>
              <a:ext cx="1007110" cy="810260"/>
            </a:xfrm>
            <a:custGeom>
              <a:avLst/>
              <a:gdLst/>
              <a:ahLst/>
              <a:cxnLst/>
              <a:rect l="l" t="t" r="r" b="b"/>
              <a:pathLst>
                <a:path w="1007109" h="810260">
                  <a:moveTo>
                    <a:pt x="0" y="0"/>
                  </a:moveTo>
                  <a:lnTo>
                    <a:pt x="8753" y="760029"/>
                  </a:lnTo>
                  <a:lnTo>
                    <a:pt x="1006503" y="809650"/>
                  </a:lnTo>
                  <a:lnTo>
                    <a:pt x="973007" y="17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7453474" y="5732113"/>
              <a:ext cx="1055370" cy="51435"/>
            </a:xfrm>
            <a:custGeom>
              <a:avLst/>
              <a:gdLst/>
              <a:ahLst/>
              <a:cxnLst/>
              <a:rect l="l" t="t" r="r" b="b"/>
              <a:pathLst>
                <a:path w="1055369" h="51435">
                  <a:moveTo>
                    <a:pt x="57233" y="0"/>
                  </a:moveTo>
                  <a:lnTo>
                    <a:pt x="0" y="2450"/>
                  </a:lnTo>
                  <a:lnTo>
                    <a:pt x="1000388" y="51317"/>
                  </a:lnTo>
                  <a:lnTo>
                    <a:pt x="1054983" y="49611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6587" y="4972079"/>
              <a:ext cx="64081" cy="762479"/>
            </a:xfrm>
            <a:prstGeom prst="rect">
              <a:avLst/>
            </a:prstGeom>
          </p:spPr>
        </p:pic>
        <p:sp>
          <p:nvSpPr>
            <p:cNvPr id="12" name="object 9"/>
            <p:cNvSpPr/>
            <p:nvPr/>
          </p:nvSpPr>
          <p:spPr>
            <a:xfrm>
              <a:off x="16236841" y="4611728"/>
              <a:ext cx="2838450" cy="1468755"/>
            </a:xfrm>
            <a:custGeom>
              <a:avLst/>
              <a:gdLst/>
              <a:ahLst/>
              <a:cxnLst/>
              <a:rect l="l" t="t" r="r" b="b"/>
              <a:pathLst>
                <a:path w="2838450" h="1468754">
                  <a:moveTo>
                    <a:pt x="59338" y="0"/>
                  </a:moveTo>
                  <a:lnTo>
                    <a:pt x="0" y="1468667"/>
                  </a:lnTo>
                  <a:lnTo>
                    <a:pt x="2838133" y="1448322"/>
                  </a:lnTo>
                  <a:lnTo>
                    <a:pt x="2817391" y="1171702"/>
                  </a:lnTo>
                  <a:lnTo>
                    <a:pt x="2217021" y="1171702"/>
                  </a:lnTo>
                  <a:lnTo>
                    <a:pt x="1216633" y="1122834"/>
                  </a:lnTo>
                  <a:lnTo>
                    <a:pt x="1209722" y="368815"/>
                  </a:lnTo>
                  <a:lnTo>
                    <a:pt x="1265113" y="360355"/>
                  </a:lnTo>
                  <a:lnTo>
                    <a:pt x="1884269" y="360355"/>
                  </a:lnTo>
                  <a:lnTo>
                    <a:pt x="59338" y="0"/>
                  </a:lnTo>
                  <a:close/>
                </a:path>
                <a:path w="2838450" h="1468754">
                  <a:moveTo>
                    <a:pt x="1884269" y="360355"/>
                  </a:moveTo>
                  <a:lnTo>
                    <a:pt x="1265113" y="360355"/>
                  </a:lnTo>
                  <a:lnTo>
                    <a:pt x="2238120" y="532549"/>
                  </a:lnTo>
                  <a:lnTo>
                    <a:pt x="2271616" y="1169995"/>
                  </a:lnTo>
                  <a:lnTo>
                    <a:pt x="2217021" y="1171702"/>
                  </a:lnTo>
                  <a:lnTo>
                    <a:pt x="2817391" y="1171702"/>
                  </a:lnTo>
                  <a:lnTo>
                    <a:pt x="2769664" y="535187"/>
                  </a:lnTo>
                  <a:lnTo>
                    <a:pt x="1884269" y="360355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5883326" y="4611729"/>
              <a:ext cx="987425" cy="330200"/>
            </a:xfrm>
            <a:custGeom>
              <a:avLst/>
              <a:gdLst/>
              <a:ahLst/>
              <a:cxnLst/>
              <a:rect l="l" t="t" r="r" b="b"/>
              <a:pathLst>
                <a:path w="987425" h="330200">
                  <a:moveTo>
                    <a:pt x="412846" y="0"/>
                  </a:moveTo>
                  <a:lnTo>
                    <a:pt x="0" y="102436"/>
                  </a:lnTo>
                  <a:lnTo>
                    <a:pt x="401265" y="20418"/>
                  </a:lnTo>
                  <a:lnTo>
                    <a:pt x="399516" y="330063"/>
                  </a:lnTo>
                  <a:lnTo>
                    <a:pt x="422479" y="19915"/>
                  </a:lnTo>
                  <a:lnTo>
                    <a:pt x="987090" y="113389"/>
                  </a:lnTo>
                  <a:lnTo>
                    <a:pt x="412846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5635547" y="197134"/>
              <a:ext cx="481965" cy="638175"/>
            </a:xfrm>
            <a:custGeom>
              <a:avLst/>
              <a:gdLst/>
              <a:ahLst/>
              <a:cxnLst/>
              <a:rect l="l" t="t" r="r" b="b"/>
              <a:pathLst>
                <a:path w="481965" h="638175">
                  <a:moveTo>
                    <a:pt x="474854" y="0"/>
                  </a:moveTo>
                  <a:lnTo>
                    <a:pt x="337905" y="98384"/>
                  </a:lnTo>
                  <a:lnTo>
                    <a:pt x="238254" y="52155"/>
                  </a:lnTo>
                  <a:lnTo>
                    <a:pt x="239228" y="186517"/>
                  </a:lnTo>
                  <a:lnTo>
                    <a:pt x="16858" y="133315"/>
                  </a:lnTo>
                  <a:lnTo>
                    <a:pt x="0" y="522957"/>
                  </a:lnTo>
                  <a:lnTo>
                    <a:pt x="481398" y="637980"/>
                  </a:lnTo>
                  <a:lnTo>
                    <a:pt x="474854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5614569" y="720088"/>
              <a:ext cx="1048385" cy="488315"/>
            </a:xfrm>
            <a:custGeom>
              <a:avLst/>
              <a:gdLst/>
              <a:ahLst/>
              <a:cxnLst/>
              <a:rect l="l" t="t" r="r" b="b"/>
              <a:pathLst>
                <a:path w="1048384" h="488315">
                  <a:moveTo>
                    <a:pt x="20973" y="0"/>
                  </a:moveTo>
                  <a:lnTo>
                    <a:pt x="0" y="487880"/>
                  </a:lnTo>
                  <a:lnTo>
                    <a:pt x="1048177" y="481650"/>
                  </a:lnTo>
                  <a:lnTo>
                    <a:pt x="1019822" y="238662"/>
                  </a:lnTo>
                  <a:lnTo>
                    <a:pt x="20973" y="0"/>
                  </a:lnTo>
                  <a:close/>
                </a:path>
              </a:pathLst>
            </a:custGeom>
            <a:solidFill>
              <a:srgbClr val="2835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14496200" y="249294"/>
              <a:ext cx="1378585" cy="962660"/>
            </a:xfrm>
            <a:custGeom>
              <a:avLst/>
              <a:gdLst/>
              <a:ahLst/>
              <a:cxnLst/>
              <a:rect l="l" t="t" r="r" b="b"/>
              <a:pathLst>
                <a:path w="1378584" h="962660">
                  <a:moveTo>
                    <a:pt x="537362" y="326961"/>
                  </a:moveTo>
                  <a:lnTo>
                    <a:pt x="46024" y="490067"/>
                  </a:lnTo>
                  <a:lnTo>
                    <a:pt x="0" y="955268"/>
                  </a:lnTo>
                  <a:lnTo>
                    <a:pt x="502551" y="962342"/>
                  </a:lnTo>
                  <a:lnTo>
                    <a:pt x="537362" y="326961"/>
                  </a:lnTo>
                  <a:close/>
                </a:path>
                <a:path w="1378584" h="962660">
                  <a:moveTo>
                    <a:pt x="1156208" y="81153"/>
                  </a:moveTo>
                  <a:lnTo>
                    <a:pt x="600456" y="342036"/>
                  </a:lnTo>
                  <a:lnTo>
                    <a:pt x="1139342" y="470801"/>
                  </a:lnTo>
                  <a:lnTo>
                    <a:pt x="1156208" y="81153"/>
                  </a:lnTo>
                  <a:close/>
                </a:path>
                <a:path w="1378584" h="962660">
                  <a:moveTo>
                    <a:pt x="1378572" y="134366"/>
                  </a:moveTo>
                  <a:lnTo>
                    <a:pt x="1377594" y="0"/>
                  </a:lnTo>
                  <a:lnTo>
                    <a:pt x="1173607" y="86271"/>
                  </a:lnTo>
                  <a:lnTo>
                    <a:pt x="1378572" y="134366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18" name="object 15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15614561" y="197135"/>
              <a:ext cx="1048385" cy="1010919"/>
            </a:xfrm>
            <a:custGeom>
              <a:avLst/>
              <a:gdLst/>
              <a:ahLst/>
              <a:cxnLst/>
              <a:rect l="l" t="t" r="r" b="b"/>
              <a:pathLst>
                <a:path w="1048384" h="1010919">
                  <a:moveTo>
                    <a:pt x="1048181" y="1004608"/>
                  </a:moveTo>
                  <a:lnTo>
                    <a:pt x="1019822" y="761619"/>
                  </a:lnTo>
                  <a:lnTo>
                    <a:pt x="502373" y="637984"/>
                  </a:lnTo>
                  <a:lnTo>
                    <a:pt x="495833" y="0"/>
                  </a:lnTo>
                  <a:lnTo>
                    <a:pt x="358889" y="98386"/>
                  </a:lnTo>
                  <a:lnTo>
                    <a:pt x="259232" y="52158"/>
                  </a:lnTo>
                  <a:lnTo>
                    <a:pt x="260210" y="186524"/>
                  </a:lnTo>
                  <a:lnTo>
                    <a:pt x="37833" y="133324"/>
                  </a:lnTo>
                  <a:lnTo>
                    <a:pt x="20980" y="522960"/>
                  </a:lnTo>
                  <a:lnTo>
                    <a:pt x="0" y="1010843"/>
                  </a:lnTo>
                  <a:lnTo>
                    <a:pt x="1048181" y="1004608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96208" y="576254"/>
              <a:ext cx="537365" cy="635373"/>
            </a:xfrm>
            <a:prstGeom prst="rect">
              <a:avLst/>
            </a:prstGeom>
          </p:spPr>
        </p:pic>
        <p:pic>
          <p:nvPicPr>
            <p:cNvPr id="21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69817" y="249312"/>
              <a:ext cx="204957" cy="134340"/>
            </a:xfrm>
            <a:prstGeom prst="rect">
              <a:avLst/>
            </a:prstGeom>
          </p:spPr>
        </p:pic>
        <p:pic>
          <p:nvPicPr>
            <p:cNvPr id="22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96661" y="330461"/>
              <a:ext cx="555741" cy="389621"/>
            </a:xfrm>
            <a:prstGeom prst="rect">
              <a:avLst/>
            </a:prstGeom>
          </p:spPr>
        </p:pic>
        <p:pic>
          <p:nvPicPr>
            <p:cNvPr id="23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24" name="object 21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2"/>
            <p:cNvSpPr/>
            <p:nvPr/>
          </p:nvSpPr>
          <p:spPr>
            <a:xfrm>
              <a:off x="14776450" y="330447"/>
              <a:ext cx="1050290" cy="475615"/>
            </a:xfrm>
            <a:custGeom>
              <a:avLst/>
              <a:gdLst/>
              <a:ahLst/>
              <a:cxnLst/>
              <a:rect l="l" t="t" r="r" b="b"/>
              <a:pathLst>
                <a:path w="1050290" h="475615">
                  <a:moveTo>
                    <a:pt x="736422" y="360629"/>
                  </a:moveTo>
                  <a:lnTo>
                    <a:pt x="256590" y="245821"/>
                  </a:lnTo>
                  <a:lnTo>
                    <a:pt x="0" y="331139"/>
                  </a:lnTo>
                  <a:lnTo>
                    <a:pt x="248958" y="260388"/>
                  </a:lnTo>
                  <a:lnTo>
                    <a:pt x="244309" y="475449"/>
                  </a:lnTo>
                  <a:lnTo>
                    <a:pt x="263271" y="262216"/>
                  </a:lnTo>
                  <a:lnTo>
                    <a:pt x="736422" y="360629"/>
                  </a:lnTo>
                  <a:close/>
                </a:path>
                <a:path w="1050290" h="475615">
                  <a:moveTo>
                    <a:pt x="1050163" y="42456"/>
                  </a:moveTo>
                  <a:lnTo>
                    <a:pt x="874572" y="0"/>
                  </a:lnTo>
                  <a:lnTo>
                    <a:pt x="635342" y="112331"/>
                  </a:lnTo>
                  <a:lnTo>
                    <a:pt x="869721" y="13208"/>
                  </a:lnTo>
                  <a:lnTo>
                    <a:pt x="868781" y="127977"/>
                  </a:lnTo>
                  <a:lnTo>
                    <a:pt x="877163" y="13119"/>
                  </a:lnTo>
                  <a:lnTo>
                    <a:pt x="1050163" y="42456"/>
                  </a:lnTo>
                  <a:close/>
                </a:path>
              </a:pathLst>
            </a:custGeom>
            <a:solidFill>
              <a:srgbClr val="245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46886" y="249289"/>
              <a:ext cx="200747" cy="77641"/>
            </a:xfrm>
            <a:prstGeom prst="rect">
              <a:avLst/>
            </a:prstGeom>
          </p:spPr>
        </p:pic>
        <p:sp>
          <p:nvSpPr>
            <p:cNvPr id="27" name="object 24"/>
            <p:cNvSpPr/>
            <p:nvPr/>
          </p:nvSpPr>
          <p:spPr>
            <a:xfrm>
              <a:off x="10996790" y="8025500"/>
              <a:ext cx="2098040" cy="1412240"/>
            </a:xfrm>
            <a:custGeom>
              <a:avLst/>
              <a:gdLst/>
              <a:ahLst/>
              <a:cxnLst/>
              <a:rect l="l" t="t" r="r" b="b"/>
              <a:pathLst>
                <a:path w="2098039" h="1412240">
                  <a:moveTo>
                    <a:pt x="1054020" y="0"/>
                  </a:moveTo>
                  <a:lnTo>
                    <a:pt x="538737" y="293771"/>
                  </a:lnTo>
                  <a:lnTo>
                    <a:pt x="515146" y="744689"/>
                  </a:lnTo>
                  <a:lnTo>
                    <a:pt x="53307" y="902873"/>
                  </a:lnTo>
                  <a:lnTo>
                    <a:pt x="0" y="1409475"/>
                  </a:lnTo>
                  <a:lnTo>
                    <a:pt x="543784" y="1411977"/>
                  </a:lnTo>
                  <a:lnTo>
                    <a:pt x="2097946" y="1382010"/>
                  </a:lnTo>
                  <a:lnTo>
                    <a:pt x="2057811" y="1064239"/>
                  </a:lnTo>
                  <a:lnTo>
                    <a:pt x="1378837" y="908548"/>
                  </a:lnTo>
                  <a:lnTo>
                    <a:pt x="1342409" y="171376"/>
                  </a:lnTo>
                  <a:lnTo>
                    <a:pt x="1054020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1540574" y="8025500"/>
              <a:ext cx="1554480" cy="1412240"/>
            </a:xfrm>
            <a:custGeom>
              <a:avLst/>
              <a:gdLst/>
              <a:ahLst/>
              <a:cxnLst/>
              <a:rect l="l" t="t" r="r" b="b"/>
              <a:pathLst>
                <a:path w="1554479" h="1412240">
                  <a:moveTo>
                    <a:pt x="510235" y="0"/>
                  </a:moveTo>
                  <a:lnTo>
                    <a:pt x="521031" y="836539"/>
                  </a:lnTo>
                  <a:lnTo>
                    <a:pt x="31161" y="724218"/>
                  </a:lnTo>
                  <a:lnTo>
                    <a:pt x="0" y="1411977"/>
                  </a:lnTo>
                  <a:lnTo>
                    <a:pt x="1554162" y="1382010"/>
                  </a:lnTo>
                  <a:lnTo>
                    <a:pt x="1514027" y="1064239"/>
                  </a:lnTo>
                  <a:lnTo>
                    <a:pt x="835053" y="908548"/>
                  </a:lnTo>
                  <a:lnTo>
                    <a:pt x="798624" y="171376"/>
                  </a:lnTo>
                  <a:lnTo>
                    <a:pt x="510235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96837" y="8025504"/>
              <a:ext cx="1064763" cy="1411977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1311433" y="8025504"/>
              <a:ext cx="912494" cy="913130"/>
            </a:xfrm>
            <a:custGeom>
              <a:avLst/>
              <a:gdLst/>
              <a:ahLst/>
              <a:cxnLst/>
              <a:rect l="l" t="t" r="r" b="b"/>
              <a:pathLst>
                <a:path w="912495" h="913129">
                  <a:moveTo>
                    <a:pt x="489927" y="776871"/>
                  </a:moveTo>
                  <a:lnTo>
                    <a:pt x="260299" y="724217"/>
                  </a:lnTo>
                  <a:lnTo>
                    <a:pt x="0" y="813371"/>
                  </a:lnTo>
                  <a:lnTo>
                    <a:pt x="253669" y="736142"/>
                  </a:lnTo>
                  <a:lnTo>
                    <a:pt x="251752" y="912837"/>
                  </a:lnTo>
                  <a:lnTo>
                    <a:pt x="266788" y="735545"/>
                  </a:lnTo>
                  <a:lnTo>
                    <a:pt x="489927" y="776871"/>
                  </a:lnTo>
                  <a:close/>
                </a:path>
                <a:path w="912495" h="913129">
                  <a:moveTo>
                    <a:pt x="912291" y="102768"/>
                  </a:moveTo>
                  <a:lnTo>
                    <a:pt x="739368" y="0"/>
                  </a:lnTo>
                  <a:lnTo>
                    <a:pt x="480771" y="147434"/>
                  </a:lnTo>
                  <a:lnTo>
                    <a:pt x="734034" y="15011"/>
                  </a:lnTo>
                  <a:lnTo>
                    <a:pt x="741146" y="137934"/>
                  </a:lnTo>
                  <a:lnTo>
                    <a:pt x="744677" y="15189"/>
                  </a:lnTo>
                  <a:lnTo>
                    <a:pt x="912291" y="102768"/>
                  </a:lnTo>
                  <a:close/>
                </a:path>
              </a:pathLst>
            </a:custGeom>
            <a:solidFill>
              <a:srgbClr val="8FC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/>
            <p:cNvSpPr/>
            <p:nvPr/>
          </p:nvSpPr>
          <p:spPr>
            <a:xfrm>
              <a:off x="16726580" y="6240532"/>
              <a:ext cx="1683385" cy="742315"/>
            </a:xfrm>
            <a:custGeom>
              <a:avLst/>
              <a:gdLst/>
              <a:ahLst/>
              <a:cxnLst/>
              <a:rect l="l" t="t" r="r" b="b"/>
              <a:pathLst>
                <a:path w="1683384" h="742315">
                  <a:moveTo>
                    <a:pt x="511345" y="0"/>
                  </a:moveTo>
                  <a:lnTo>
                    <a:pt x="268504" y="79316"/>
                  </a:lnTo>
                  <a:lnTo>
                    <a:pt x="267541" y="96394"/>
                  </a:lnTo>
                  <a:lnTo>
                    <a:pt x="237196" y="89536"/>
                  </a:lnTo>
                  <a:lnTo>
                    <a:pt x="48187" y="151272"/>
                  </a:lnTo>
                  <a:lnTo>
                    <a:pt x="0" y="738040"/>
                  </a:lnTo>
                  <a:lnTo>
                    <a:pt x="198014" y="739736"/>
                  </a:lnTo>
                  <a:lnTo>
                    <a:pt x="231123" y="739548"/>
                  </a:lnTo>
                  <a:lnTo>
                    <a:pt x="231102" y="740019"/>
                  </a:lnTo>
                  <a:lnTo>
                    <a:pt x="490581" y="742249"/>
                  </a:lnTo>
                  <a:lnTo>
                    <a:pt x="776049" y="740145"/>
                  </a:lnTo>
                  <a:lnTo>
                    <a:pt x="957656" y="741485"/>
                  </a:lnTo>
                  <a:lnTo>
                    <a:pt x="1683215" y="735192"/>
                  </a:lnTo>
                  <a:lnTo>
                    <a:pt x="1633615" y="256662"/>
                  </a:lnTo>
                  <a:lnTo>
                    <a:pt x="940829" y="27203"/>
                  </a:lnTo>
                  <a:lnTo>
                    <a:pt x="773693" y="71212"/>
                  </a:lnTo>
                  <a:lnTo>
                    <a:pt x="773714" y="74971"/>
                  </a:lnTo>
                  <a:lnTo>
                    <a:pt x="511345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26610" y="6330069"/>
              <a:ext cx="237165" cy="650199"/>
            </a:xfrm>
            <a:prstGeom prst="rect">
              <a:avLst/>
            </a:prstGeom>
          </p:spPr>
        </p:pic>
        <p:sp>
          <p:nvSpPr>
            <p:cNvPr id="33" name="object 30"/>
            <p:cNvSpPr/>
            <p:nvPr/>
          </p:nvSpPr>
          <p:spPr>
            <a:xfrm>
              <a:off x="16924593" y="6330066"/>
              <a:ext cx="69850" cy="650240"/>
            </a:xfrm>
            <a:custGeom>
              <a:avLst/>
              <a:gdLst/>
              <a:ahLst/>
              <a:cxnLst/>
              <a:rect l="l" t="t" r="r" b="b"/>
              <a:pathLst>
                <a:path w="69850" h="650240">
                  <a:moveTo>
                    <a:pt x="39192" y="0"/>
                  </a:moveTo>
                  <a:lnTo>
                    <a:pt x="0" y="650200"/>
                  </a:lnTo>
                  <a:lnTo>
                    <a:pt x="33108" y="650011"/>
                  </a:lnTo>
                  <a:lnTo>
                    <a:pt x="69526" y="6858"/>
                  </a:lnTo>
                  <a:lnTo>
                    <a:pt x="39192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57702" y="6240539"/>
              <a:ext cx="280200" cy="742242"/>
            </a:xfrm>
            <a:prstGeom prst="rect">
              <a:avLst/>
            </a:prstGeom>
          </p:spPr>
        </p:pic>
        <p:sp>
          <p:nvSpPr>
            <p:cNvPr id="35" name="object 32"/>
            <p:cNvSpPr/>
            <p:nvPr/>
          </p:nvSpPr>
          <p:spPr>
            <a:xfrm>
              <a:off x="17217161" y="6240531"/>
              <a:ext cx="1193165" cy="742315"/>
            </a:xfrm>
            <a:custGeom>
              <a:avLst/>
              <a:gdLst/>
              <a:ahLst/>
              <a:cxnLst/>
              <a:rect l="l" t="t" r="r" b="b"/>
              <a:pathLst>
                <a:path w="1193165" h="742315">
                  <a:moveTo>
                    <a:pt x="285457" y="740156"/>
                  </a:moveTo>
                  <a:lnTo>
                    <a:pt x="283133" y="74980"/>
                  </a:lnTo>
                  <a:lnTo>
                    <a:pt x="20764" y="0"/>
                  </a:lnTo>
                  <a:lnTo>
                    <a:pt x="0" y="742251"/>
                  </a:lnTo>
                  <a:lnTo>
                    <a:pt x="285457" y="740156"/>
                  </a:lnTo>
                  <a:close/>
                </a:path>
                <a:path w="1193165" h="742315">
                  <a:moveTo>
                    <a:pt x="1192631" y="735190"/>
                  </a:moveTo>
                  <a:lnTo>
                    <a:pt x="1143025" y="256667"/>
                  </a:lnTo>
                  <a:lnTo>
                    <a:pt x="450253" y="27216"/>
                  </a:lnTo>
                  <a:lnTo>
                    <a:pt x="467067" y="741489"/>
                  </a:lnTo>
                  <a:lnTo>
                    <a:pt x="1192631" y="73519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500302" y="6267746"/>
              <a:ext cx="183932" cy="714271"/>
            </a:xfrm>
            <a:prstGeom prst="rect">
              <a:avLst/>
            </a:prstGeom>
          </p:spPr>
        </p:pic>
        <p:sp>
          <p:nvSpPr>
            <p:cNvPr id="37" name="object 34"/>
            <p:cNvSpPr/>
            <p:nvPr/>
          </p:nvSpPr>
          <p:spPr>
            <a:xfrm>
              <a:off x="16937919" y="6330066"/>
              <a:ext cx="55880" cy="29209"/>
            </a:xfrm>
            <a:custGeom>
              <a:avLst/>
              <a:gdLst/>
              <a:ahLst/>
              <a:cxnLst/>
              <a:rect l="l" t="t" r="r" b="b"/>
              <a:pathLst>
                <a:path w="55880" h="29210">
                  <a:moveTo>
                    <a:pt x="25863" y="0"/>
                  </a:moveTo>
                  <a:lnTo>
                    <a:pt x="0" y="8450"/>
                  </a:lnTo>
                  <a:lnTo>
                    <a:pt x="24062" y="3455"/>
                  </a:lnTo>
                  <a:lnTo>
                    <a:pt x="24114" y="28983"/>
                  </a:lnTo>
                  <a:lnTo>
                    <a:pt x="26973" y="3403"/>
                  </a:lnTo>
                  <a:lnTo>
                    <a:pt x="55527" y="6711"/>
                  </a:lnTo>
                  <a:lnTo>
                    <a:pt x="25863" y="0"/>
                  </a:lnTo>
                  <a:close/>
                </a:path>
              </a:pathLst>
            </a:custGeom>
            <a:solidFill>
              <a:srgbClr val="0EB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22705" y="6240532"/>
              <a:ext cx="247919" cy="129996"/>
            </a:xfrm>
            <a:prstGeom prst="rect">
              <a:avLst/>
            </a:prstGeom>
          </p:spPr>
        </p:pic>
        <p:pic>
          <p:nvPicPr>
            <p:cNvPr id="39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93495" y="6267738"/>
              <a:ext cx="157565" cy="79997"/>
            </a:xfrm>
            <a:prstGeom prst="rect">
              <a:avLst/>
            </a:prstGeom>
          </p:spPr>
        </p:pic>
        <p:sp>
          <p:nvSpPr>
            <p:cNvPr id="41" name="object 38"/>
            <p:cNvSpPr/>
            <p:nvPr/>
          </p:nvSpPr>
          <p:spPr>
            <a:xfrm>
              <a:off x="1111518" y="5366701"/>
              <a:ext cx="3856990" cy="1546225"/>
            </a:xfrm>
            <a:custGeom>
              <a:avLst/>
              <a:gdLst/>
              <a:ahLst/>
              <a:cxnLst/>
              <a:rect l="l" t="t" r="r" b="b"/>
              <a:pathLst>
                <a:path w="3856990" h="1546225">
                  <a:moveTo>
                    <a:pt x="932453" y="0"/>
                  </a:moveTo>
                  <a:lnTo>
                    <a:pt x="98489" y="206925"/>
                  </a:lnTo>
                  <a:lnTo>
                    <a:pt x="0" y="1537670"/>
                  </a:lnTo>
                  <a:lnTo>
                    <a:pt x="870015" y="1545649"/>
                  </a:lnTo>
                  <a:lnTo>
                    <a:pt x="3856919" y="1524236"/>
                  </a:lnTo>
                  <a:lnTo>
                    <a:pt x="3784858" y="563249"/>
                  </a:lnTo>
                  <a:lnTo>
                    <a:pt x="9324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0"/>
            <p:cNvSpPr/>
            <p:nvPr/>
          </p:nvSpPr>
          <p:spPr>
            <a:xfrm>
              <a:off x="3312957" y="5745940"/>
              <a:ext cx="1059815" cy="852169"/>
            </a:xfrm>
            <a:custGeom>
              <a:avLst/>
              <a:gdLst/>
              <a:ahLst/>
              <a:cxnLst/>
              <a:rect l="l" t="t" r="r" b="b"/>
              <a:pathLst>
                <a:path w="1059814" h="852170">
                  <a:moveTo>
                    <a:pt x="0" y="0"/>
                  </a:moveTo>
                  <a:lnTo>
                    <a:pt x="9214" y="799870"/>
                  </a:lnTo>
                  <a:lnTo>
                    <a:pt x="1059255" y="852089"/>
                  </a:lnTo>
                  <a:lnTo>
                    <a:pt x="1024010" y="18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3261940" y="6545812"/>
              <a:ext cx="1110615" cy="54610"/>
            </a:xfrm>
            <a:custGeom>
              <a:avLst/>
              <a:gdLst/>
              <a:ahLst/>
              <a:cxnLst/>
              <a:rect l="l" t="t" r="r" b="b"/>
              <a:pathLst>
                <a:path w="1110614" h="54609">
                  <a:moveTo>
                    <a:pt x="60228" y="0"/>
                  </a:moveTo>
                  <a:lnTo>
                    <a:pt x="0" y="2575"/>
                  </a:lnTo>
                  <a:lnTo>
                    <a:pt x="1052816" y="54008"/>
                  </a:lnTo>
                  <a:lnTo>
                    <a:pt x="1110280" y="52218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4665" y="5745951"/>
              <a:ext cx="67505" cy="802436"/>
            </a:xfrm>
            <a:prstGeom prst="rect">
              <a:avLst/>
            </a:prstGeom>
          </p:spPr>
        </p:pic>
        <p:sp>
          <p:nvSpPr>
            <p:cNvPr id="45" name="object 43"/>
            <p:cNvSpPr/>
            <p:nvPr/>
          </p:nvSpPr>
          <p:spPr>
            <a:xfrm>
              <a:off x="1981529" y="5366697"/>
              <a:ext cx="2987040" cy="1546225"/>
            </a:xfrm>
            <a:custGeom>
              <a:avLst/>
              <a:gdLst/>
              <a:ahLst/>
              <a:cxnLst/>
              <a:rect l="l" t="t" r="r" b="b"/>
              <a:pathLst>
                <a:path w="2987040" h="1546225">
                  <a:moveTo>
                    <a:pt x="62437" y="0"/>
                  </a:moveTo>
                  <a:lnTo>
                    <a:pt x="0" y="1545659"/>
                  </a:lnTo>
                  <a:lnTo>
                    <a:pt x="2986903" y="1524246"/>
                  </a:lnTo>
                  <a:lnTo>
                    <a:pt x="2965073" y="1233124"/>
                  </a:lnTo>
                  <a:lnTo>
                    <a:pt x="2333227" y="1233124"/>
                  </a:lnTo>
                  <a:lnTo>
                    <a:pt x="1280411" y="1181691"/>
                  </a:lnTo>
                  <a:lnTo>
                    <a:pt x="1273134" y="388145"/>
                  </a:lnTo>
                  <a:lnTo>
                    <a:pt x="1331425" y="379244"/>
                  </a:lnTo>
                  <a:lnTo>
                    <a:pt x="1983007" y="379244"/>
                  </a:lnTo>
                  <a:lnTo>
                    <a:pt x="62437" y="0"/>
                  </a:lnTo>
                  <a:close/>
                </a:path>
                <a:path w="2987040" h="1546225">
                  <a:moveTo>
                    <a:pt x="1983007" y="379244"/>
                  </a:moveTo>
                  <a:lnTo>
                    <a:pt x="1331425" y="379244"/>
                  </a:lnTo>
                  <a:lnTo>
                    <a:pt x="2355436" y="560475"/>
                  </a:lnTo>
                  <a:lnTo>
                    <a:pt x="2390691" y="1231334"/>
                  </a:lnTo>
                  <a:lnTo>
                    <a:pt x="2333227" y="1233124"/>
                  </a:lnTo>
                  <a:lnTo>
                    <a:pt x="2965073" y="1233124"/>
                  </a:lnTo>
                  <a:lnTo>
                    <a:pt x="2914843" y="563249"/>
                  </a:lnTo>
                  <a:lnTo>
                    <a:pt x="1983007" y="37924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1609481" y="5366700"/>
              <a:ext cx="1038860" cy="347980"/>
            </a:xfrm>
            <a:custGeom>
              <a:avLst/>
              <a:gdLst/>
              <a:ahLst/>
              <a:cxnLst/>
              <a:rect l="l" t="t" r="r" b="b"/>
              <a:pathLst>
                <a:path w="1038860" h="347979">
                  <a:moveTo>
                    <a:pt x="434489" y="0"/>
                  </a:moveTo>
                  <a:lnTo>
                    <a:pt x="0" y="107808"/>
                  </a:lnTo>
                  <a:lnTo>
                    <a:pt x="422301" y="21486"/>
                  </a:lnTo>
                  <a:lnTo>
                    <a:pt x="420458" y="347371"/>
                  </a:lnTo>
                  <a:lnTo>
                    <a:pt x="444625" y="20962"/>
                  </a:lnTo>
                  <a:lnTo>
                    <a:pt x="1038827" y="119336"/>
                  </a:lnTo>
                  <a:lnTo>
                    <a:pt x="434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6"/>
          <p:cNvGrpSpPr/>
          <p:nvPr/>
        </p:nvGrpSpPr>
        <p:grpSpPr>
          <a:xfrm>
            <a:off x="6972585" y="2612576"/>
            <a:ext cx="4607560" cy="7120255"/>
            <a:chOff x="5439620" y="851012"/>
            <a:chExt cx="4607560" cy="7120255"/>
          </a:xfrm>
        </p:grpSpPr>
        <p:sp>
          <p:nvSpPr>
            <p:cNvPr id="49" name="object 47"/>
            <p:cNvSpPr/>
            <p:nvPr/>
          </p:nvSpPr>
          <p:spPr>
            <a:xfrm>
              <a:off x="5439620" y="1173242"/>
              <a:ext cx="662940" cy="639445"/>
            </a:xfrm>
            <a:custGeom>
              <a:avLst/>
              <a:gdLst/>
              <a:ahLst/>
              <a:cxnLst/>
              <a:rect l="l" t="t" r="r" b="b"/>
              <a:pathLst>
                <a:path w="662939" h="639444">
                  <a:moveTo>
                    <a:pt x="662482" y="0"/>
                  </a:moveTo>
                  <a:lnTo>
                    <a:pt x="410333" y="0"/>
                  </a:lnTo>
                  <a:lnTo>
                    <a:pt x="410333" y="26187"/>
                  </a:lnTo>
                  <a:lnTo>
                    <a:pt x="456586" y="30398"/>
                  </a:lnTo>
                  <a:lnTo>
                    <a:pt x="480815" y="38171"/>
                  </a:lnTo>
                  <a:lnTo>
                    <a:pt x="490134" y="54417"/>
                  </a:lnTo>
                  <a:lnTo>
                    <a:pt x="491660" y="84049"/>
                  </a:lnTo>
                  <a:lnTo>
                    <a:pt x="491660" y="376857"/>
                  </a:lnTo>
                  <a:lnTo>
                    <a:pt x="489118" y="435547"/>
                  </a:lnTo>
                  <a:lnTo>
                    <a:pt x="481491" y="483631"/>
                  </a:lnTo>
                  <a:lnTo>
                    <a:pt x="468782" y="522390"/>
                  </a:lnTo>
                  <a:lnTo>
                    <a:pt x="427768" y="576839"/>
                  </a:lnTo>
                  <a:lnTo>
                    <a:pt x="367755" y="603971"/>
                  </a:lnTo>
                  <a:lnTo>
                    <a:pt x="330785" y="607363"/>
                  </a:lnTo>
                  <a:lnTo>
                    <a:pt x="294361" y="603971"/>
                  </a:lnTo>
                  <a:lnTo>
                    <a:pt x="234718" y="576839"/>
                  </a:lnTo>
                  <a:lnTo>
                    <a:pt x="193704" y="522390"/>
                  </a:lnTo>
                  <a:lnTo>
                    <a:pt x="180989" y="483631"/>
                  </a:lnTo>
                  <a:lnTo>
                    <a:pt x="173363" y="435547"/>
                  </a:lnTo>
                  <a:lnTo>
                    <a:pt x="170822" y="376857"/>
                  </a:lnTo>
                  <a:lnTo>
                    <a:pt x="170822" y="84049"/>
                  </a:lnTo>
                  <a:lnTo>
                    <a:pt x="172474" y="54417"/>
                  </a:lnTo>
                  <a:lnTo>
                    <a:pt x="182007" y="38171"/>
                  </a:lnTo>
                  <a:lnTo>
                    <a:pt x="206284" y="30398"/>
                  </a:lnTo>
                  <a:lnTo>
                    <a:pt x="252170" y="26187"/>
                  </a:lnTo>
                  <a:lnTo>
                    <a:pt x="252170" y="0"/>
                  </a:lnTo>
                  <a:lnTo>
                    <a:pt x="0" y="0"/>
                  </a:lnTo>
                  <a:lnTo>
                    <a:pt x="0" y="26187"/>
                  </a:lnTo>
                  <a:lnTo>
                    <a:pt x="46269" y="30398"/>
                  </a:lnTo>
                  <a:lnTo>
                    <a:pt x="70504" y="38171"/>
                  </a:lnTo>
                  <a:lnTo>
                    <a:pt x="79823" y="54417"/>
                  </a:lnTo>
                  <a:lnTo>
                    <a:pt x="81348" y="84049"/>
                  </a:lnTo>
                  <a:lnTo>
                    <a:pt x="81348" y="396741"/>
                  </a:lnTo>
                  <a:lnTo>
                    <a:pt x="83374" y="435540"/>
                  </a:lnTo>
                  <a:lnTo>
                    <a:pt x="95573" y="502634"/>
                  </a:lnTo>
                  <a:lnTo>
                    <a:pt x="130703" y="567643"/>
                  </a:lnTo>
                  <a:lnTo>
                    <a:pt x="162890" y="596675"/>
                  </a:lnTo>
                  <a:lnTo>
                    <a:pt x="200650" y="617070"/>
                  </a:lnTo>
                  <a:lnTo>
                    <a:pt x="242325" y="630082"/>
                  </a:lnTo>
                  <a:lnTo>
                    <a:pt x="286256" y="636969"/>
                  </a:lnTo>
                  <a:lnTo>
                    <a:pt x="330785" y="638985"/>
                  </a:lnTo>
                  <a:lnTo>
                    <a:pt x="375702" y="637031"/>
                  </a:lnTo>
                  <a:lnTo>
                    <a:pt x="419892" y="630280"/>
                  </a:lnTo>
                  <a:lnTo>
                    <a:pt x="461724" y="617403"/>
                  </a:lnTo>
                  <a:lnTo>
                    <a:pt x="499566" y="597071"/>
                  </a:lnTo>
                  <a:lnTo>
                    <a:pt x="531787" y="567952"/>
                  </a:lnTo>
                  <a:lnTo>
                    <a:pt x="556757" y="528716"/>
                  </a:lnTo>
                  <a:lnTo>
                    <a:pt x="574697" y="470310"/>
                  </a:lnTo>
                  <a:lnTo>
                    <a:pt x="581123" y="394940"/>
                  </a:lnTo>
                  <a:lnTo>
                    <a:pt x="581123" y="84049"/>
                  </a:lnTo>
                  <a:lnTo>
                    <a:pt x="582777" y="54417"/>
                  </a:lnTo>
                  <a:lnTo>
                    <a:pt x="592314" y="38171"/>
                  </a:lnTo>
                  <a:lnTo>
                    <a:pt x="616595" y="30398"/>
                  </a:lnTo>
                  <a:lnTo>
                    <a:pt x="662482" y="26187"/>
                  </a:lnTo>
                  <a:lnTo>
                    <a:pt x="662482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70740" y="1058428"/>
              <a:ext cx="1363623" cy="1363612"/>
            </a:xfrm>
            <a:prstGeom prst="rect">
              <a:avLst/>
            </a:prstGeom>
          </p:spPr>
        </p:pic>
        <p:pic>
          <p:nvPicPr>
            <p:cNvPr id="51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31753" y="851012"/>
              <a:ext cx="1915062" cy="1772692"/>
            </a:xfrm>
            <a:prstGeom prst="rect">
              <a:avLst/>
            </a:prstGeom>
          </p:spPr>
        </p:pic>
        <p:sp>
          <p:nvSpPr>
            <p:cNvPr id="52" name="object 50"/>
            <p:cNvSpPr/>
            <p:nvPr/>
          </p:nvSpPr>
          <p:spPr>
            <a:xfrm>
              <a:off x="8649500" y="7458056"/>
              <a:ext cx="1386840" cy="327660"/>
            </a:xfrm>
            <a:custGeom>
              <a:avLst/>
              <a:gdLst/>
              <a:ahLst/>
              <a:cxnLst/>
              <a:rect l="l" t="t" r="r" b="b"/>
              <a:pathLst>
                <a:path w="1386840" h="327659">
                  <a:moveTo>
                    <a:pt x="42125" y="1689"/>
                  </a:moveTo>
                  <a:lnTo>
                    <a:pt x="647" y="1600"/>
                  </a:lnTo>
                  <a:lnTo>
                    <a:pt x="0" y="324485"/>
                  </a:lnTo>
                  <a:lnTo>
                    <a:pt x="41478" y="324573"/>
                  </a:lnTo>
                  <a:lnTo>
                    <a:pt x="42125" y="1689"/>
                  </a:lnTo>
                  <a:close/>
                </a:path>
                <a:path w="1386840" h="327659">
                  <a:moveTo>
                    <a:pt x="413054" y="13728"/>
                  </a:moveTo>
                  <a:lnTo>
                    <a:pt x="391909" y="7759"/>
                  </a:lnTo>
                  <a:lnTo>
                    <a:pt x="369925" y="3479"/>
                  </a:lnTo>
                  <a:lnTo>
                    <a:pt x="347091" y="901"/>
                  </a:lnTo>
                  <a:lnTo>
                    <a:pt x="323418" y="0"/>
                  </a:lnTo>
                  <a:lnTo>
                    <a:pt x="272034" y="4318"/>
                  </a:lnTo>
                  <a:lnTo>
                    <a:pt x="229971" y="17500"/>
                  </a:lnTo>
                  <a:lnTo>
                    <a:pt x="197231" y="39547"/>
                  </a:lnTo>
                  <a:lnTo>
                    <a:pt x="173824" y="70446"/>
                  </a:lnTo>
                  <a:lnTo>
                    <a:pt x="159727" y="110210"/>
                  </a:lnTo>
                  <a:lnTo>
                    <a:pt x="154965" y="158851"/>
                  </a:lnTo>
                  <a:lnTo>
                    <a:pt x="159689" y="210261"/>
                  </a:lnTo>
                  <a:lnTo>
                    <a:pt x="174129" y="252336"/>
                  </a:lnTo>
                  <a:lnTo>
                    <a:pt x="198247" y="285089"/>
                  </a:lnTo>
                  <a:lnTo>
                    <a:pt x="232067" y="308521"/>
                  </a:lnTo>
                  <a:lnTo>
                    <a:pt x="275590" y="322630"/>
                  </a:lnTo>
                  <a:lnTo>
                    <a:pt x="328803" y="327406"/>
                  </a:lnTo>
                  <a:lnTo>
                    <a:pt x="350850" y="326529"/>
                  </a:lnTo>
                  <a:lnTo>
                    <a:pt x="392671" y="319163"/>
                  </a:lnTo>
                  <a:lnTo>
                    <a:pt x="412724" y="178549"/>
                  </a:lnTo>
                  <a:lnTo>
                    <a:pt x="371246" y="178473"/>
                  </a:lnTo>
                  <a:lnTo>
                    <a:pt x="371030" y="288201"/>
                  </a:lnTo>
                  <a:lnTo>
                    <a:pt x="358749" y="290550"/>
                  </a:lnTo>
                  <a:lnTo>
                    <a:pt x="347040" y="292227"/>
                  </a:lnTo>
                  <a:lnTo>
                    <a:pt x="335876" y="293217"/>
                  </a:lnTo>
                  <a:lnTo>
                    <a:pt x="325297" y="293522"/>
                  </a:lnTo>
                  <a:lnTo>
                    <a:pt x="278815" y="288061"/>
                  </a:lnTo>
                  <a:lnTo>
                    <a:pt x="242697" y="271868"/>
                  </a:lnTo>
                  <a:lnTo>
                    <a:pt x="216928" y="244944"/>
                  </a:lnTo>
                  <a:lnTo>
                    <a:pt x="201510" y="207302"/>
                  </a:lnTo>
                  <a:lnTo>
                    <a:pt x="196443" y="158927"/>
                  </a:lnTo>
                  <a:lnTo>
                    <a:pt x="201777" y="113817"/>
                  </a:lnTo>
                  <a:lnTo>
                    <a:pt x="217576" y="78765"/>
                  </a:lnTo>
                  <a:lnTo>
                    <a:pt x="243852" y="53759"/>
                  </a:lnTo>
                  <a:lnTo>
                    <a:pt x="280606" y="38798"/>
                  </a:lnTo>
                  <a:lnTo>
                    <a:pt x="327825" y="33883"/>
                  </a:lnTo>
                  <a:lnTo>
                    <a:pt x="349542" y="34912"/>
                  </a:lnTo>
                  <a:lnTo>
                    <a:pt x="370967" y="37922"/>
                  </a:lnTo>
                  <a:lnTo>
                    <a:pt x="392125" y="42900"/>
                  </a:lnTo>
                  <a:lnTo>
                    <a:pt x="412991" y="49860"/>
                  </a:lnTo>
                  <a:lnTo>
                    <a:pt x="413054" y="13728"/>
                  </a:lnTo>
                  <a:close/>
                </a:path>
                <a:path w="1386840" h="327659">
                  <a:moveTo>
                    <a:pt x="736930" y="3098"/>
                  </a:moveTo>
                  <a:lnTo>
                    <a:pt x="527316" y="3098"/>
                  </a:lnTo>
                  <a:lnTo>
                    <a:pt x="527316" y="36118"/>
                  </a:lnTo>
                  <a:lnTo>
                    <a:pt x="527291" y="37388"/>
                  </a:lnTo>
                  <a:lnTo>
                    <a:pt x="527177" y="145338"/>
                  </a:lnTo>
                  <a:lnTo>
                    <a:pt x="527037" y="145338"/>
                  </a:lnTo>
                  <a:lnTo>
                    <a:pt x="527037" y="178358"/>
                  </a:lnTo>
                  <a:lnTo>
                    <a:pt x="526999" y="179628"/>
                  </a:lnTo>
                  <a:lnTo>
                    <a:pt x="526859" y="179628"/>
                  </a:lnTo>
                  <a:lnTo>
                    <a:pt x="526859" y="325678"/>
                  </a:lnTo>
                  <a:lnTo>
                    <a:pt x="568325" y="325678"/>
                  </a:lnTo>
                  <a:lnTo>
                    <a:pt x="568325" y="179628"/>
                  </a:lnTo>
                  <a:lnTo>
                    <a:pt x="568477" y="179628"/>
                  </a:lnTo>
                  <a:lnTo>
                    <a:pt x="568477" y="178358"/>
                  </a:lnTo>
                  <a:lnTo>
                    <a:pt x="627849" y="178358"/>
                  </a:lnTo>
                  <a:lnTo>
                    <a:pt x="627849" y="179628"/>
                  </a:lnTo>
                  <a:lnTo>
                    <a:pt x="728764" y="179628"/>
                  </a:lnTo>
                  <a:lnTo>
                    <a:pt x="728764" y="178358"/>
                  </a:lnTo>
                  <a:lnTo>
                    <a:pt x="728802" y="145338"/>
                  </a:lnTo>
                  <a:lnTo>
                    <a:pt x="568655" y="145338"/>
                  </a:lnTo>
                  <a:lnTo>
                    <a:pt x="568655" y="37388"/>
                  </a:lnTo>
                  <a:lnTo>
                    <a:pt x="568769" y="36118"/>
                  </a:lnTo>
                  <a:lnTo>
                    <a:pt x="632612" y="36118"/>
                  </a:lnTo>
                  <a:lnTo>
                    <a:pt x="632612" y="37388"/>
                  </a:lnTo>
                  <a:lnTo>
                    <a:pt x="736904" y="37388"/>
                  </a:lnTo>
                  <a:lnTo>
                    <a:pt x="736904" y="36118"/>
                  </a:lnTo>
                  <a:lnTo>
                    <a:pt x="736930" y="3098"/>
                  </a:lnTo>
                  <a:close/>
                </a:path>
                <a:path w="1386840" h="327659">
                  <a:moveTo>
                    <a:pt x="1084173" y="326682"/>
                  </a:moveTo>
                  <a:lnTo>
                    <a:pt x="948093" y="3517"/>
                  </a:lnTo>
                  <a:lnTo>
                    <a:pt x="902131" y="3429"/>
                  </a:lnTo>
                  <a:lnTo>
                    <a:pt x="765416" y="326034"/>
                  </a:lnTo>
                  <a:lnTo>
                    <a:pt x="808443" y="326123"/>
                  </a:lnTo>
                  <a:lnTo>
                    <a:pt x="923569" y="44564"/>
                  </a:lnTo>
                  <a:lnTo>
                    <a:pt x="983132" y="190995"/>
                  </a:lnTo>
                  <a:lnTo>
                    <a:pt x="902423" y="190842"/>
                  </a:lnTo>
                  <a:lnTo>
                    <a:pt x="890917" y="224675"/>
                  </a:lnTo>
                  <a:lnTo>
                    <a:pt x="996950" y="224891"/>
                  </a:lnTo>
                  <a:lnTo>
                    <a:pt x="1038225" y="326580"/>
                  </a:lnTo>
                  <a:lnTo>
                    <a:pt x="1084173" y="326682"/>
                  </a:lnTo>
                  <a:close/>
                </a:path>
                <a:path w="1386840" h="327659">
                  <a:moveTo>
                    <a:pt x="1386801" y="293954"/>
                  </a:moveTo>
                  <a:lnTo>
                    <a:pt x="1337297" y="293954"/>
                  </a:lnTo>
                  <a:lnTo>
                    <a:pt x="1337297" y="292684"/>
                  </a:lnTo>
                  <a:lnTo>
                    <a:pt x="1215453" y="292684"/>
                  </a:lnTo>
                  <a:lnTo>
                    <a:pt x="1215453" y="180924"/>
                  </a:lnTo>
                  <a:lnTo>
                    <a:pt x="1215567" y="179654"/>
                  </a:lnTo>
                  <a:lnTo>
                    <a:pt x="1274953" y="179654"/>
                  </a:lnTo>
                  <a:lnTo>
                    <a:pt x="1274953" y="180924"/>
                  </a:lnTo>
                  <a:lnTo>
                    <a:pt x="1375854" y="180924"/>
                  </a:lnTo>
                  <a:lnTo>
                    <a:pt x="1375854" y="179654"/>
                  </a:lnTo>
                  <a:lnTo>
                    <a:pt x="1375892" y="146634"/>
                  </a:lnTo>
                  <a:lnTo>
                    <a:pt x="1215745" y="146634"/>
                  </a:lnTo>
                  <a:lnTo>
                    <a:pt x="1215745" y="38684"/>
                  </a:lnTo>
                  <a:lnTo>
                    <a:pt x="1215859" y="37414"/>
                  </a:lnTo>
                  <a:lnTo>
                    <a:pt x="1279702" y="37414"/>
                  </a:lnTo>
                  <a:lnTo>
                    <a:pt x="1279702" y="38684"/>
                  </a:lnTo>
                  <a:lnTo>
                    <a:pt x="1383995" y="38684"/>
                  </a:lnTo>
                  <a:lnTo>
                    <a:pt x="1383995" y="37414"/>
                  </a:lnTo>
                  <a:lnTo>
                    <a:pt x="1384020" y="4394"/>
                  </a:lnTo>
                  <a:lnTo>
                    <a:pt x="1174419" y="4394"/>
                  </a:lnTo>
                  <a:lnTo>
                    <a:pt x="1174419" y="37414"/>
                  </a:lnTo>
                  <a:lnTo>
                    <a:pt x="1174381" y="38684"/>
                  </a:lnTo>
                  <a:lnTo>
                    <a:pt x="1174280" y="146634"/>
                  </a:lnTo>
                  <a:lnTo>
                    <a:pt x="1174140" y="146634"/>
                  </a:lnTo>
                  <a:lnTo>
                    <a:pt x="1174140" y="179654"/>
                  </a:lnTo>
                  <a:lnTo>
                    <a:pt x="1174102" y="180924"/>
                  </a:lnTo>
                  <a:lnTo>
                    <a:pt x="1173988" y="292684"/>
                  </a:lnTo>
                  <a:lnTo>
                    <a:pt x="1173873" y="293954"/>
                  </a:lnTo>
                  <a:lnTo>
                    <a:pt x="1173848" y="326974"/>
                  </a:lnTo>
                  <a:lnTo>
                    <a:pt x="1386801" y="326974"/>
                  </a:lnTo>
                  <a:lnTo>
                    <a:pt x="1386801" y="293954"/>
                  </a:lnTo>
                  <a:close/>
                </a:path>
              </a:pathLst>
            </a:custGeom>
            <a:solidFill>
              <a:srgbClr val="282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7399" y="7892245"/>
              <a:ext cx="1418939" cy="67487"/>
            </a:xfrm>
            <a:prstGeom prst="rect">
              <a:avLst/>
            </a:prstGeom>
          </p:spPr>
        </p:pic>
        <p:pic>
          <p:nvPicPr>
            <p:cNvPr id="54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91916" y="7352038"/>
              <a:ext cx="617070" cy="618975"/>
            </a:xfrm>
            <a:prstGeom prst="rect">
              <a:avLst/>
            </a:prstGeom>
          </p:spPr>
        </p:pic>
        <p:sp>
          <p:nvSpPr>
            <p:cNvPr id="55" name="object 53"/>
            <p:cNvSpPr/>
            <p:nvPr/>
          </p:nvSpPr>
          <p:spPr>
            <a:xfrm>
              <a:off x="7892444" y="7355012"/>
              <a:ext cx="616585" cy="613410"/>
            </a:xfrm>
            <a:custGeom>
              <a:avLst/>
              <a:gdLst/>
              <a:ahLst/>
              <a:cxnLst/>
              <a:rect l="l" t="t" r="r" b="b"/>
              <a:pathLst>
                <a:path w="616584" h="613409">
                  <a:moveTo>
                    <a:pt x="271449" y="580390"/>
                  </a:moveTo>
                  <a:lnTo>
                    <a:pt x="264740" y="580390"/>
                  </a:lnTo>
                  <a:lnTo>
                    <a:pt x="265020" y="588010"/>
                  </a:lnTo>
                  <a:lnTo>
                    <a:pt x="265457" y="598170"/>
                  </a:lnTo>
                  <a:lnTo>
                    <a:pt x="265853" y="605790"/>
                  </a:lnTo>
                  <a:lnTo>
                    <a:pt x="266381" y="613410"/>
                  </a:lnTo>
                  <a:lnTo>
                    <a:pt x="273105" y="613410"/>
                  </a:lnTo>
                  <a:lnTo>
                    <a:pt x="272306" y="601980"/>
                  </a:lnTo>
                  <a:lnTo>
                    <a:pt x="271686" y="588010"/>
                  </a:lnTo>
                  <a:lnTo>
                    <a:pt x="271449" y="580390"/>
                  </a:lnTo>
                  <a:close/>
                </a:path>
                <a:path w="616584" h="613409">
                  <a:moveTo>
                    <a:pt x="292405" y="379730"/>
                  </a:moveTo>
                  <a:lnTo>
                    <a:pt x="285137" y="379730"/>
                  </a:lnTo>
                  <a:lnTo>
                    <a:pt x="276169" y="424180"/>
                  </a:lnTo>
                  <a:lnTo>
                    <a:pt x="269721" y="467360"/>
                  </a:lnTo>
                  <a:lnTo>
                    <a:pt x="265806" y="511810"/>
                  </a:lnTo>
                  <a:lnTo>
                    <a:pt x="264550" y="553720"/>
                  </a:lnTo>
                  <a:lnTo>
                    <a:pt x="264457" y="561340"/>
                  </a:lnTo>
                  <a:lnTo>
                    <a:pt x="260081" y="572770"/>
                  </a:lnTo>
                  <a:lnTo>
                    <a:pt x="255481" y="585470"/>
                  </a:lnTo>
                  <a:lnTo>
                    <a:pt x="250657" y="598170"/>
                  </a:lnTo>
                  <a:lnTo>
                    <a:pt x="245926" y="609600"/>
                  </a:lnTo>
                  <a:lnTo>
                    <a:pt x="252528" y="610870"/>
                  </a:lnTo>
                  <a:lnTo>
                    <a:pt x="255537" y="603250"/>
                  </a:lnTo>
                  <a:lnTo>
                    <a:pt x="258695" y="595630"/>
                  </a:lnTo>
                  <a:lnTo>
                    <a:pt x="261764" y="588010"/>
                  </a:lnTo>
                  <a:lnTo>
                    <a:pt x="264740" y="580390"/>
                  </a:lnTo>
                  <a:lnTo>
                    <a:pt x="271449" y="580390"/>
                  </a:lnTo>
                  <a:lnTo>
                    <a:pt x="271331" y="576580"/>
                  </a:lnTo>
                  <a:lnTo>
                    <a:pt x="271261" y="572770"/>
                  </a:lnTo>
                  <a:lnTo>
                    <a:pt x="271127" y="561340"/>
                  </a:lnTo>
                  <a:lnTo>
                    <a:pt x="277772" y="539750"/>
                  </a:lnTo>
                  <a:lnTo>
                    <a:pt x="271336" y="539750"/>
                  </a:lnTo>
                  <a:lnTo>
                    <a:pt x="274204" y="488950"/>
                  </a:lnTo>
                  <a:lnTo>
                    <a:pt x="280345" y="439420"/>
                  </a:lnTo>
                  <a:lnTo>
                    <a:pt x="289744" y="389890"/>
                  </a:lnTo>
                  <a:lnTo>
                    <a:pt x="292405" y="379730"/>
                  </a:lnTo>
                  <a:close/>
                </a:path>
                <a:path w="616584" h="613409">
                  <a:moveTo>
                    <a:pt x="315502" y="384810"/>
                  </a:moveTo>
                  <a:lnTo>
                    <a:pt x="308487" y="384810"/>
                  </a:lnTo>
                  <a:lnTo>
                    <a:pt x="314268" y="430530"/>
                  </a:lnTo>
                  <a:lnTo>
                    <a:pt x="322768" y="474980"/>
                  </a:lnTo>
                  <a:lnTo>
                    <a:pt x="333975" y="519430"/>
                  </a:lnTo>
                  <a:lnTo>
                    <a:pt x="347878" y="563880"/>
                  </a:lnTo>
                  <a:lnTo>
                    <a:pt x="364464" y="607060"/>
                  </a:lnTo>
                  <a:lnTo>
                    <a:pt x="365988" y="610870"/>
                  </a:lnTo>
                  <a:lnTo>
                    <a:pt x="372614" y="609600"/>
                  </a:lnTo>
                  <a:lnTo>
                    <a:pt x="370600" y="604520"/>
                  </a:lnTo>
                  <a:lnTo>
                    <a:pt x="351422" y="553720"/>
                  </a:lnTo>
                  <a:lnTo>
                    <a:pt x="335978" y="501650"/>
                  </a:lnTo>
                  <a:lnTo>
                    <a:pt x="324287" y="449580"/>
                  </a:lnTo>
                  <a:lnTo>
                    <a:pt x="316367" y="396240"/>
                  </a:lnTo>
                  <a:lnTo>
                    <a:pt x="315502" y="384810"/>
                  </a:lnTo>
                  <a:close/>
                </a:path>
                <a:path w="616584" h="613409">
                  <a:moveTo>
                    <a:pt x="329617" y="337820"/>
                  </a:moveTo>
                  <a:lnTo>
                    <a:pt x="322570" y="337820"/>
                  </a:lnTo>
                  <a:lnTo>
                    <a:pt x="325062" y="344170"/>
                  </a:lnTo>
                  <a:lnTo>
                    <a:pt x="327492" y="349250"/>
                  </a:lnTo>
                  <a:lnTo>
                    <a:pt x="329869" y="355600"/>
                  </a:lnTo>
                  <a:lnTo>
                    <a:pt x="348289" y="403860"/>
                  </a:lnTo>
                  <a:lnTo>
                    <a:pt x="363294" y="453390"/>
                  </a:lnTo>
                  <a:lnTo>
                    <a:pt x="374867" y="502920"/>
                  </a:lnTo>
                  <a:lnTo>
                    <a:pt x="382993" y="554990"/>
                  </a:lnTo>
                  <a:lnTo>
                    <a:pt x="387615" y="605790"/>
                  </a:lnTo>
                  <a:lnTo>
                    <a:pt x="394225" y="604520"/>
                  </a:lnTo>
                  <a:lnTo>
                    <a:pt x="389466" y="552450"/>
                  </a:lnTo>
                  <a:lnTo>
                    <a:pt x="381244" y="501650"/>
                  </a:lnTo>
                  <a:lnTo>
                    <a:pt x="369583" y="450850"/>
                  </a:lnTo>
                  <a:lnTo>
                    <a:pt x="354498" y="401320"/>
                  </a:lnTo>
                  <a:lnTo>
                    <a:pt x="336005" y="353060"/>
                  </a:lnTo>
                  <a:lnTo>
                    <a:pt x="330937" y="340360"/>
                  </a:lnTo>
                  <a:lnTo>
                    <a:pt x="329617" y="337820"/>
                  </a:lnTo>
                  <a:close/>
                </a:path>
                <a:path w="616584" h="613409">
                  <a:moveTo>
                    <a:pt x="358319" y="330200"/>
                  </a:moveTo>
                  <a:lnTo>
                    <a:pt x="282530" y="330200"/>
                  </a:lnTo>
                  <a:lnTo>
                    <a:pt x="285954" y="334010"/>
                  </a:lnTo>
                  <a:lnTo>
                    <a:pt x="290184" y="337820"/>
                  </a:lnTo>
                  <a:lnTo>
                    <a:pt x="294948" y="339090"/>
                  </a:lnTo>
                  <a:lnTo>
                    <a:pt x="292574" y="345440"/>
                  </a:lnTo>
                  <a:lnTo>
                    <a:pt x="290147" y="351790"/>
                  </a:lnTo>
                  <a:lnTo>
                    <a:pt x="287665" y="358140"/>
                  </a:lnTo>
                  <a:lnTo>
                    <a:pt x="285127" y="363220"/>
                  </a:lnTo>
                  <a:lnTo>
                    <a:pt x="264000" y="408940"/>
                  </a:lnTo>
                  <a:lnTo>
                    <a:pt x="240030" y="453390"/>
                  </a:lnTo>
                  <a:lnTo>
                    <a:pt x="213264" y="495300"/>
                  </a:lnTo>
                  <a:lnTo>
                    <a:pt x="183748" y="535940"/>
                  </a:lnTo>
                  <a:lnTo>
                    <a:pt x="152030" y="574040"/>
                  </a:lnTo>
                  <a:lnTo>
                    <a:pt x="158001" y="576580"/>
                  </a:lnTo>
                  <a:lnTo>
                    <a:pt x="187818" y="541020"/>
                  </a:lnTo>
                  <a:lnTo>
                    <a:pt x="215812" y="502920"/>
                  </a:lnTo>
                  <a:lnTo>
                    <a:pt x="241388" y="463550"/>
                  </a:lnTo>
                  <a:lnTo>
                    <a:pt x="264509" y="422910"/>
                  </a:lnTo>
                  <a:lnTo>
                    <a:pt x="285137" y="379730"/>
                  </a:lnTo>
                  <a:lnTo>
                    <a:pt x="292405" y="379730"/>
                  </a:lnTo>
                  <a:lnTo>
                    <a:pt x="302383" y="341630"/>
                  </a:lnTo>
                  <a:lnTo>
                    <a:pt x="315890" y="341630"/>
                  </a:lnTo>
                  <a:lnTo>
                    <a:pt x="319366" y="340360"/>
                  </a:lnTo>
                  <a:lnTo>
                    <a:pt x="322570" y="337820"/>
                  </a:lnTo>
                  <a:lnTo>
                    <a:pt x="329617" y="337820"/>
                  </a:lnTo>
                  <a:lnTo>
                    <a:pt x="328298" y="335280"/>
                  </a:lnTo>
                  <a:lnTo>
                    <a:pt x="328811" y="334010"/>
                  </a:lnTo>
                  <a:lnTo>
                    <a:pt x="349049" y="334010"/>
                  </a:lnTo>
                  <a:lnTo>
                    <a:pt x="345920" y="331470"/>
                  </a:lnTo>
                  <a:lnTo>
                    <a:pt x="360685" y="331470"/>
                  </a:lnTo>
                  <a:lnTo>
                    <a:pt x="358319" y="330200"/>
                  </a:lnTo>
                  <a:close/>
                </a:path>
                <a:path w="616584" h="613409">
                  <a:moveTo>
                    <a:pt x="312236" y="341630"/>
                  </a:moveTo>
                  <a:lnTo>
                    <a:pt x="304424" y="341630"/>
                  </a:lnTo>
                  <a:lnTo>
                    <a:pt x="301054" y="392430"/>
                  </a:lnTo>
                  <a:lnTo>
                    <a:pt x="294406" y="441960"/>
                  </a:lnTo>
                  <a:lnTo>
                    <a:pt x="284496" y="491490"/>
                  </a:lnTo>
                  <a:lnTo>
                    <a:pt x="271336" y="539750"/>
                  </a:lnTo>
                  <a:lnTo>
                    <a:pt x="277772" y="539750"/>
                  </a:lnTo>
                  <a:lnTo>
                    <a:pt x="284417" y="518160"/>
                  </a:lnTo>
                  <a:lnTo>
                    <a:pt x="295080" y="474980"/>
                  </a:lnTo>
                  <a:lnTo>
                    <a:pt x="303107" y="429260"/>
                  </a:lnTo>
                  <a:lnTo>
                    <a:pt x="308487" y="384810"/>
                  </a:lnTo>
                  <a:lnTo>
                    <a:pt x="315502" y="384810"/>
                  </a:lnTo>
                  <a:lnTo>
                    <a:pt x="312236" y="341630"/>
                  </a:lnTo>
                  <a:close/>
                </a:path>
                <a:path w="616584" h="613409">
                  <a:moveTo>
                    <a:pt x="338989" y="334010"/>
                  </a:moveTo>
                  <a:lnTo>
                    <a:pt x="329795" y="334010"/>
                  </a:lnTo>
                  <a:lnTo>
                    <a:pt x="344452" y="351790"/>
                  </a:lnTo>
                  <a:lnTo>
                    <a:pt x="375514" y="387350"/>
                  </a:lnTo>
                  <a:lnTo>
                    <a:pt x="423758" y="434340"/>
                  </a:lnTo>
                  <a:lnTo>
                    <a:pt x="457079" y="463550"/>
                  </a:lnTo>
                  <a:lnTo>
                    <a:pt x="491830" y="488950"/>
                  </a:lnTo>
                  <a:lnTo>
                    <a:pt x="527967" y="513080"/>
                  </a:lnTo>
                  <a:lnTo>
                    <a:pt x="532456" y="518160"/>
                  </a:lnTo>
                  <a:lnTo>
                    <a:pt x="537606" y="513080"/>
                  </a:lnTo>
                  <a:lnTo>
                    <a:pt x="538710" y="511810"/>
                  </a:lnTo>
                  <a:lnTo>
                    <a:pt x="532355" y="508000"/>
                  </a:lnTo>
                  <a:lnTo>
                    <a:pt x="521064" y="495300"/>
                  </a:lnTo>
                  <a:lnTo>
                    <a:pt x="511434" y="495300"/>
                  </a:lnTo>
                  <a:lnTo>
                    <a:pt x="481155" y="473710"/>
                  </a:lnTo>
                  <a:lnTo>
                    <a:pt x="451907" y="449580"/>
                  </a:lnTo>
                  <a:lnTo>
                    <a:pt x="423719" y="425450"/>
                  </a:lnTo>
                  <a:lnTo>
                    <a:pt x="396621" y="400050"/>
                  </a:lnTo>
                  <a:lnTo>
                    <a:pt x="381468" y="383540"/>
                  </a:lnTo>
                  <a:lnTo>
                    <a:pt x="366811" y="368300"/>
                  </a:lnTo>
                  <a:lnTo>
                    <a:pt x="352651" y="351790"/>
                  </a:lnTo>
                  <a:lnTo>
                    <a:pt x="338989" y="334010"/>
                  </a:lnTo>
                  <a:close/>
                </a:path>
                <a:path w="616584" h="613409">
                  <a:moveTo>
                    <a:pt x="359748" y="317500"/>
                  </a:moveTo>
                  <a:lnTo>
                    <a:pt x="274917" y="317500"/>
                  </a:lnTo>
                  <a:lnTo>
                    <a:pt x="275776" y="320040"/>
                  </a:lnTo>
                  <a:lnTo>
                    <a:pt x="276991" y="322580"/>
                  </a:lnTo>
                  <a:lnTo>
                    <a:pt x="278519" y="325120"/>
                  </a:lnTo>
                  <a:lnTo>
                    <a:pt x="249696" y="346710"/>
                  </a:lnTo>
                  <a:lnTo>
                    <a:pt x="193875" y="392430"/>
                  </a:lnTo>
                  <a:lnTo>
                    <a:pt x="143081" y="439420"/>
                  </a:lnTo>
                  <a:lnTo>
                    <a:pt x="97001" y="486410"/>
                  </a:lnTo>
                  <a:lnTo>
                    <a:pt x="74899" y="509270"/>
                  </a:lnTo>
                  <a:lnTo>
                    <a:pt x="79608" y="514350"/>
                  </a:lnTo>
                  <a:lnTo>
                    <a:pt x="101449" y="490220"/>
                  </a:lnTo>
                  <a:lnTo>
                    <a:pt x="124219" y="467360"/>
                  </a:lnTo>
                  <a:lnTo>
                    <a:pt x="171434" y="421640"/>
                  </a:lnTo>
                  <a:lnTo>
                    <a:pt x="225729" y="374650"/>
                  </a:lnTo>
                  <a:lnTo>
                    <a:pt x="282530" y="330200"/>
                  </a:lnTo>
                  <a:lnTo>
                    <a:pt x="358319" y="330200"/>
                  </a:lnTo>
                  <a:lnTo>
                    <a:pt x="339387" y="320040"/>
                  </a:lnTo>
                  <a:lnTo>
                    <a:pt x="339774" y="320040"/>
                  </a:lnTo>
                  <a:lnTo>
                    <a:pt x="339952" y="318770"/>
                  </a:lnTo>
                  <a:lnTo>
                    <a:pt x="364280" y="318770"/>
                  </a:lnTo>
                  <a:lnTo>
                    <a:pt x="359748" y="317500"/>
                  </a:lnTo>
                  <a:close/>
                </a:path>
                <a:path w="616584" h="613409">
                  <a:moveTo>
                    <a:pt x="349049" y="334010"/>
                  </a:moveTo>
                  <a:lnTo>
                    <a:pt x="338989" y="334010"/>
                  </a:lnTo>
                  <a:lnTo>
                    <a:pt x="372446" y="361950"/>
                  </a:lnTo>
                  <a:lnTo>
                    <a:pt x="405026" y="389890"/>
                  </a:lnTo>
                  <a:lnTo>
                    <a:pt x="436675" y="417830"/>
                  </a:lnTo>
                  <a:lnTo>
                    <a:pt x="467341" y="448310"/>
                  </a:lnTo>
                  <a:lnTo>
                    <a:pt x="500620" y="482600"/>
                  </a:lnTo>
                  <a:lnTo>
                    <a:pt x="511434" y="495300"/>
                  </a:lnTo>
                  <a:lnTo>
                    <a:pt x="521064" y="495300"/>
                  </a:lnTo>
                  <a:lnTo>
                    <a:pt x="517677" y="491490"/>
                  </a:lnTo>
                  <a:lnTo>
                    <a:pt x="502735" y="474980"/>
                  </a:lnTo>
                  <a:lnTo>
                    <a:pt x="487530" y="459740"/>
                  </a:lnTo>
                  <a:lnTo>
                    <a:pt x="472063" y="443230"/>
                  </a:lnTo>
                  <a:lnTo>
                    <a:pt x="441900" y="414020"/>
                  </a:lnTo>
                  <a:lnTo>
                    <a:pt x="410786" y="386080"/>
                  </a:lnTo>
                  <a:lnTo>
                    <a:pt x="378775" y="358140"/>
                  </a:lnTo>
                  <a:lnTo>
                    <a:pt x="349049" y="334010"/>
                  </a:lnTo>
                  <a:close/>
                </a:path>
                <a:path w="616584" h="613409">
                  <a:moveTo>
                    <a:pt x="360685" y="331470"/>
                  </a:moveTo>
                  <a:lnTo>
                    <a:pt x="345920" y="331470"/>
                  </a:lnTo>
                  <a:lnTo>
                    <a:pt x="378735" y="349250"/>
                  </a:lnTo>
                  <a:lnTo>
                    <a:pt x="411043" y="368300"/>
                  </a:lnTo>
                  <a:lnTo>
                    <a:pt x="442799" y="387350"/>
                  </a:lnTo>
                  <a:lnTo>
                    <a:pt x="473958" y="408940"/>
                  </a:lnTo>
                  <a:lnTo>
                    <a:pt x="497414" y="424180"/>
                  </a:lnTo>
                  <a:lnTo>
                    <a:pt x="520528" y="441960"/>
                  </a:lnTo>
                  <a:lnTo>
                    <a:pt x="543288" y="458470"/>
                  </a:lnTo>
                  <a:lnTo>
                    <a:pt x="565683" y="476250"/>
                  </a:lnTo>
                  <a:lnTo>
                    <a:pt x="566909" y="474980"/>
                  </a:lnTo>
                  <a:lnTo>
                    <a:pt x="568977" y="471170"/>
                  </a:lnTo>
                  <a:lnTo>
                    <a:pt x="569271" y="471170"/>
                  </a:lnTo>
                  <a:lnTo>
                    <a:pt x="524204" y="435610"/>
                  </a:lnTo>
                  <a:lnTo>
                    <a:pt x="477707" y="402590"/>
                  </a:lnTo>
                  <a:lnTo>
                    <a:pt x="444094" y="381000"/>
                  </a:lnTo>
                  <a:lnTo>
                    <a:pt x="409803" y="359410"/>
                  </a:lnTo>
                  <a:lnTo>
                    <a:pt x="374885" y="339090"/>
                  </a:lnTo>
                  <a:lnTo>
                    <a:pt x="360685" y="331470"/>
                  </a:lnTo>
                  <a:close/>
                </a:path>
                <a:path w="616584" h="613409">
                  <a:moveTo>
                    <a:pt x="364280" y="318770"/>
                  </a:moveTo>
                  <a:lnTo>
                    <a:pt x="339952" y="318770"/>
                  </a:lnTo>
                  <a:lnTo>
                    <a:pt x="385043" y="331470"/>
                  </a:lnTo>
                  <a:lnTo>
                    <a:pt x="473922" y="361950"/>
                  </a:lnTo>
                  <a:lnTo>
                    <a:pt x="517664" y="379730"/>
                  </a:lnTo>
                  <a:lnTo>
                    <a:pt x="557180" y="397510"/>
                  </a:lnTo>
                  <a:lnTo>
                    <a:pt x="576738" y="407670"/>
                  </a:lnTo>
                  <a:lnTo>
                    <a:pt x="595799" y="416560"/>
                  </a:lnTo>
                  <a:lnTo>
                    <a:pt x="598196" y="410210"/>
                  </a:lnTo>
                  <a:lnTo>
                    <a:pt x="579114" y="401320"/>
                  </a:lnTo>
                  <a:lnTo>
                    <a:pt x="559631" y="391160"/>
                  </a:lnTo>
                  <a:lnTo>
                    <a:pt x="540015" y="382270"/>
                  </a:lnTo>
                  <a:lnTo>
                    <a:pt x="520271" y="374650"/>
                  </a:lnTo>
                  <a:lnTo>
                    <a:pt x="476293" y="356870"/>
                  </a:lnTo>
                  <a:lnTo>
                    <a:pt x="431843" y="340360"/>
                  </a:lnTo>
                  <a:lnTo>
                    <a:pt x="386944" y="325120"/>
                  </a:lnTo>
                  <a:lnTo>
                    <a:pt x="364280" y="318770"/>
                  </a:lnTo>
                  <a:close/>
                </a:path>
                <a:path w="616584" h="613409">
                  <a:moveTo>
                    <a:pt x="228533" y="323850"/>
                  </a:moveTo>
                  <a:lnTo>
                    <a:pt x="191768" y="323850"/>
                  </a:lnTo>
                  <a:lnTo>
                    <a:pt x="144780" y="335280"/>
                  </a:lnTo>
                  <a:lnTo>
                    <a:pt x="98367" y="347980"/>
                  </a:lnTo>
                  <a:lnTo>
                    <a:pt x="52548" y="361950"/>
                  </a:lnTo>
                  <a:lnTo>
                    <a:pt x="8150" y="377190"/>
                  </a:lnTo>
                  <a:lnTo>
                    <a:pt x="9602" y="383540"/>
                  </a:lnTo>
                  <a:lnTo>
                    <a:pt x="57323" y="367030"/>
                  </a:lnTo>
                  <a:lnTo>
                    <a:pt x="106426" y="351790"/>
                  </a:lnTo>
                  <a:lnTo>
                    <a:pt x="156210" y="339090"/>
                  </a:lnTo>
                  <a:lnTo>
                    <a:pt x="206647" y="327660"/>
                  </a:lnTo>
                  <a:lnTo>
                    <a:pt x="228533" y="323850"/>
                  </a:lnTo>
                  <a:close/>
                </a:path>
                <a:path w="616584" h="613409">
                  <a:moveTo>
                    <a:pt x="0" y="313690"/>
                  </a:moveTo>
                  <a:lnTo>
                    <a:pt x="481" y="321310"/>
                  </a:lnTo>
                  <a:lnTo>
                    <a:pt x="29210" y="322580"/>
                  </a:lnTo>
                  <a:lnTo>
                    <a:pt x="58711" y="325120"/>
                  </a:lnTo>
                  <a:lnTo>
                    <a:pt x="88260" y="326390"/>
                  </a:lnTo>
                  <a:lnTo>
                    <a:pt x="154784" y="326390"/>
                  </a:lnTo>
                  <a:lnTo>
                    <a:pt x="191768" y="323850"/>
                  </a:lnTo>
                  <a:lnTo>
                    <a:pt x="228533" y="323850"/>
                  </a:lnTo>
                  <a:lnTo>
                    <a:pt x="250419" y="320040"/>
                  </a:lnTo>
                  <a:lnTo>
                    <a:pt x="102199" y="320040"/>
                  </a:lnTo>
                  <a:lnTo>
                    <a:pt x="50794" y="317500"/>
                  </a:lnTo>
                  <a:lnTo>
                    <a:pt x="0" y="313690"/>
                  </a:lnTo>
                  <a:close/>
                </a:path>
                <a:path w="616584" h="613409">
                  <a:moveTo>
                    <a:pt x="9533" y="269240"/>
                  </a:moveTo>
                  <a:lnTo>
                    <a:pt x="2245" y="269240"/>
                  </a:lnTo>
                  <a:lnTo>
                    <a:pt x="1743" y="276860"/>
                  </a:lnTo>
                  <a:lnTo>
                    <a:pt x="63148" y="276860"/>
                  </a:lnTo>
                  <a:lnTo>
                    <a:pt x="116410" y="280670"/>
                  </a:lnTo>
                  <a:lnTo>
                    <a:pt x="169279" y="285750"/>
                  </a:lnTo>
                  <a:lnTo>
                    <a:pt x="221727" y="293370"/>
                  </a:lnTo>
                  <a:lnTo>
                    <a:pt x="273724" y="303530"/>
                  </a:lnTo>
                  <a:lnTo>
                    <a:pt x="273609" y="309880"/>
                  </a:lnTo>
                  <a:lnTo>
                    <a:pt x="271253" y="309880"/>
                  </a:lnTo>
                  <a:lnTo>
                    <a:pt x="265734" y="311150"/>
                  </a:lnTo>
                  <a:lnTo>
                    <a:pt x="257065" y="312420"/>
                  </a:lnTo>
                  <a:lnTo>
                    <a:pt x="205361" y="316230"/>
                  </a:lnTo>
                  <a:lnTo>
                    <a:pt x="153730" y="318770"/>
                  </a:lnTo>
                  <a:lnTo>
                    <a:pt x="102199" y="320040"/>
                  </a:lnTo>
                  <a:lnTo>
                    <a:pt x="250419" y="320040"/>
                  </a:lnTo>
                  <a:lnTo>
                    <a:pt x="257714" y="318770"/>
                  </a:lnTo>
                  <a:lnTo>
                    <a:pt x="269190" y="317500"/>
                  </a:lnTo>
                  <a:lnTo>
                    <a:pt x="359748" y="317500"/>
                  </a:lnTo>
                  <a:lnTo>
                    <a:pt x="341617" y="312420"/>
                  </a:lnTo>
                  <a:lnTo>
                    <a:pt x="341826" y="311150"/>
                  </a:lnTo>
                  <a:lnTo>
                    <a:pt x="341942" y="309880"/>
                  </a:lnTo>
                  <a:lnTo>
                    <a:pt x="341994" y="308610"/>
                  </a:lnTo>
                  <a:lnTo>
                    <a:pt x="372901" y="306070"/>
                  </a:lnTo>
                  <a:lnTo>
                    <a:pt x="434633" y="303530"/>
                  </a:lnTo>
                  <a:lnTo>
                    <a:pt x="602065" y="303530"/>
                  </a:lnTo>
                  <a:lnTo>
                    <a:pt x="574118" y="300990"/>
                  </a:lnTo>
                  <a:lnTo>
                    <a:pt x="341397" y="300990"/>
                  </a:lnTo>
                  <a:lnTo>
                    <a:pt x="340790" y="297180"/>
                  </a:lnTo>
                  <a:lnTo>
                    <a:pt x="274781" y="297180"/>
                  </a:lnTo>
                  <a:lnTo>
                    <a:pt x="222576" y="287020"/>
                  </a:lnTo>
                  <a:lnTo>
                    <a:pt x="169918" y="279400"/>
                  </a:lnTo>
                  <a:lnTo>
                    <a:pt x="116838" y="274320"/>
                  </a:lnTo>
                  <a:lnTo>
                    <a:pt x="63367" y="270510"/>
                  </a:lnTo>
                  <a:lnTo>
                    <a:pt x="9533" y="269240"/>
                  </a:lnTo>
                  <a:close/>
                </a:path>
                <a:path w="616584" h="613409">
                  <a:moveTo>
                    <a:pt x="602065" y="303530"/>
                  </a:moveTo>
                  <a:lnTo>
                    <a:pt x="503210" y="303530"/>
                  </a:lnTo>
                  <a:lnTo>
                    <a:pt x="540899" y="304800"/>
                  </a:lnTo>
                  <a:lnTo>
                    <a:pt x="616007" y="312420"/>
                  </a:lnTo>
                  <a:lnTo>
                    <a:pt x="616038" y="304800"/>
                  </a:lnTo>
                  <a:lnTo>
                    <a:pt x="602065" y="303530"/>
                  </a:lnTo>
                  <a:close/>
                </a:path>
                <a:path w="616584" h="613409">
                  <a:moveTo>
                    <a:pt x="605494" y="227330"/>
                  </a:moveTo>
                  <a:lnTo>
                    <a:pt x="554259" y="246380"/>
                  </a:lnTo>
                  <a:lnTo>
                    <a:pt x="502200" y="262890"/>
                  </a:lnTo>
                  <a:lnTo>
                    <a:pt x="449350" y="278130"/>
                  </a:lnTo>
                  <a:lnTo>
                    <a:pt x="395738" y="290830"/>
                  </a:lnTo>
                  <a:lnTo>
                    <a:pt x="341397" y="300990"/>
                  </a:lnTo>
                  <a:lnTo>
                    <a:pt x="574118" y="300990"/>
                  </a:lnTo>
                  <a:lnTo>
                    <a:pt x="560145" y="299720"/>
                  </a:lnTo>
                  <a:lnTo>
                    <a:pt x="532099" y="298450"/>
                  </a:lnTo>
                  <a:lnTo>
                    <a:pt x="391416" y="298450"/>
                  </a:lnTo>
                  <a:lnTo>
                    <a:pt x="446583" y="285750"/>
                  </a:lnTo>
                  <a:lnTo>
                    <a:pt x="500954" y="270510"/>
                  </a:lnTo>
                  <a:lnTo>
                    <a:pt x="554494" y="252730"/>
                  </a:lnTo>
                  <a:lnTo>
                    <a:pt x="607001" y="233680"/>
                  </a:lnTo>
                  <a:lnTo>
                    <a:pt x="605816" y="228600"/>
                  </a:lnTo>
                  <a:lnTo>
                    <a:pt x="605494" y="227330"/>
                  </a:lnTo>
                  <a:close/>
                </a:path>
                <a:path w="616584" h="613409">
                  <a:moveTo>
                    <a:pt x="447798" y="295910"/>
                  </a:moveTo>
                  <a:lnTo>
                    <a:pt x="391416" y="298450"/>
                  </a:lnTo>
                  <a:lnTo>
                    <a:pt x="532099" y="298450"/>
                  </a:lnTo>
                  <a:lnTo>
                    <a:pt x="504053" y="297180"/>
                  </a:lnTo>
                  <a:lnTo>
                    <a:pt x="447798" y="295910"/>
                  </a:lnTo>
                  <a:close/>
                </a:path>
                <a:path w="616584" h="613409">
                  <a:moveTo>
                    <a:pt x="17189" y="205740"/>
                  </a:moveTo>
                  <a:lnTo>
                    <a:pt x="14778" y="212090"/>
                  </a:lnTo>
                  <a:lnTo>
                    <a:pt x="63060" y="223520"/>
                  </a:lnTo>
                  <a:lnTo>
                    <a:pt x="111134" y="236220"/>
                  </a:lnTo>
                  <a:lnTo>
                    <a:pt x="158727" y="251460"/>
                  </a:lnTo>
                  <a:lnTo>
                    <a:pt x="205811" y="267970"/>
                  </a:lnTo>
                  <a:lnTo>
                    <a:pt x="252363" y="287020"/>
                  </a:lnTo>
                  <a:lnTo>
                    <a:pt x="259860" y="290830"/>
                  </a:lnTo>
                  <a:lnTo>
                    <a:pt x="267326" y="293370"/>
                  </a:lnTo>
                  <a:lnTo>
                    <a:pt x="274781" y="297180"/>
                  </a:lnTo>
                  <a:lnTo>
                    <a:pt x="340790" y="297180"/>
                  </a:lnTo>
                  <a:lnTo>
                    <a:pt x="339764" y="294640"/>
                  </a:lnTo>
                  <a:lnTo>
                    <a:pt x="338381" y="292100"/>
                  </a:lnTo>
                  <a:lnTo>
                    <a:pt x="340122" y="290830"/>
                  </a:lnTo>
                  <a:lnTo>
                    <a:pt x="277692" y="290830"/>
                  </a:lnTo>
                  <a:lnTo>
                    <a:pt x="270143" y="287020"/>
                  </a:lnTo>
                  <a:lnTo>
                    <a:pt x="262572" y="284480"/>
                  </a:lnTo>
                  <a:lnTo>
                    <a:pt x="208324" y="261620"/>
                  </a:lnTo>
                  <a:lnTo>
                    <a:pt x="161146" y="245110"/>
                  </a:lnTo>
                  <a:lnTo>
                    <a:pt x="113461" y="229870"/>
                  </a:lnTo>
                  <a:lnTo>
                    <a:pt x="65295" y="217170"/>
                  </a:lnTo>
                  <a:lnTo>
                    <a:pt x="17189" y="205740"/>
                  </a:lnTo>
                  <a:close/>
                </a:path>
                <a:path w="616584" h="613409">
                  <a:moveTo>
                    <a:pt x="40629" y="153670"/>
                  </a:moveTo>
                  <a:lnTo>
                    <a:pt x="37366" y="160020"/>
                  </a:lnTo>
                  <a:lnTo>
                    <a:pt x="42150" y="162560"/>
                  </a:lnTo>
                  <a:lnTo>
                    <a:pt x="47469" y="163830"/>
                  </a:lnTo>
                  <a:lnTo>
                    <a:pt x="52788" y="166370"/>
                  </a:lnTo>
                  <a:lnTo>
                    <a:pt x="98830" y="186690"/>
                  </a:lnTo>
                  <a:lnTo>
                    <a:pt x="144110" y="209550"/>
                  </a:lnTo>
                  <a:lnTo>
                    <a:pt x="188528" y="233680"/>
                  </a:lnTo>
                  <a:lnTo>
                    <a:pt x="231985" y="260350"/>
                  </a:lnTo>
                  <a:lnTo>
                    <a:pt x="274383" y="288290"/>
                  </a:lnTo>
                  <a:lnTo>
                    <a:pt x="275629" y="288290"/>
                  </a:lnTo>
                  <a:lnTo>
                    <a:pt x="278101" y="290830"/>
                  </a:lnTo>
                  <a:lnTo>
                    <a:pt x="340122" y="290830"/>
                  </a:lnTo>
                  <a:lnTo>
                    <a:pt x="347085" y="285750"/>
                  </a:lnTo>
                  <a:lnTo>
                    <a:pt x="334832" y="285750"/>
                  </a:lnTo>
                  <a:lnTo>
                    <a:pt x="333429" y="284480"/>
                  </a:lnTo>
                  <a:lnTo>
                    <a:pt x="281975" y="284480"/>
                  </a:lnTo>
                  <a:lnTo>
                    <a:pt x="235507" y="254000"/>
                  </a:lnTo>
                  <a:lnTo>
                    <a:pt x="191829" y="228600"/>
                  </a:lnTo>
                  <a:lnTo>
                    <a:pt x="147184" y="203200"/>
                  </a:lnTo>
                  <a:lnTo>
                    <a:pt x="55395" y="160020"/>
                  </a:lnTo>
                  <a:lnTo>
                    <a:pt x="50306" y="158750"/>
                  </a:lnTo>
                  <a:lnTo>
                    <a:pt x="40629" y="153670"/>
                  </a:lnTo>
                  <a:close/>
                </a:path>
                <a:path w="616584" h="613409">
                  <a:moveTo>
                    <a:pt x="579214" y="161290"/>
                  </a:moveTo>
                  <a:lnTo>
                    <a:pt x="536189" y="179070"/>
                  </a:lnTo>
                  <a:lnTo>
                    <a:pt x="493638" y="198120"/>
                  </a:lnTo>
                  <a:lnTo>
                    <a:pt x="451737" y="218440"/>
                  </a:lnTo>
                  <a:lnTo>
                    <a:pt x="410509" y="240030"/>
                  </a:lnTo>
                  <a:lnTo>
                    <a:pt x="369972" y="264160"/>
                  </a:lnTo>
                  <a:lnTo>
                    <a:pt x="361126" y="269240"/>
                  </a:lnTo>
                  <a:lnTo>
                    <a:pt x="352320" y="275590"/>
                  </a:lnTo>
                  <a:lnTo>
                    <a:pt x="334832" y="285750"/>
                  </a:lnTo>
                  <a:lnTo>
                    <a:pt x="347085" y="285750"/>
                  </a:lnTo>
                  <a:lnTo>
                    <a:pt x="364606" y="275590"/>
                  </a:lnTo>
                  <a:lnTo>
                    <a:pt x="373428" y="269240"/>
                  </a:lnTo>
                  <a:lnTo>
                    <a:pt x="455055" y="223520"/>
                  </a:lnTo>
                  <a:lnTo>
                    <a:pt x="496888" y="203200"/>
                  </a:lnTo>
                  <a:lnTo>
                    <a:pt x="539373" y="184150"/>
                  </a:lnTo>
                  <a:lnTo>
                    <a:pt x="582468" y="166370"/>
                  </a:lnTo>
                  <a:lnTo>
                    <a:pt x="579214" y="161290"/>
                  </a:lnTo>
                  <a:close/>
                </a:path>
                <a:path w="616584" h="613409">
                  <a:moveTo>
                    <a:pt x="121621" y="60960"/>
                  </a:moveTo>
                  <a:lnTo>
                    <a:pt x="116158" y="66040"/>
                  </a:lnTo>
                  <a:lnTo>
                    <a:pt x="129219" y="76200"/>
                  </a:lnTo>
                  <a:lnTo>
                    <a:pt x="142296" y="88900"/>
                  </a:lnTo>
                  <a:lnTo>
                    <a:pt x="192252" y="138430"/>
                  </a:lnTo>
                  <a:lnTo>
                    <a:pt x="237301" y="193040"/>
                  </a:lnTo>
                  <a:lnTo>
                    <a:pt x="265489" y="236220"/>
                  </a:lnTo>
                  <a:lnTo>
                    <a:pt x="273470" y="250190"/>
                  </a:lnTo>
                  <a:lnTo>
                    <a:pt x="281737" y="264160"/>
                  </a:lnTo>
                  <a:lnTo>
                    <a:pt x="290289" y="278130"/>
                  </a:lnTo>
                  <a:lnTo>
                    <a:pt x="287158" y="279400"/>
                  </a:lnTo>
                  <a:lnTo>
                    <a:pt x="284362" y="281940"/>
                  </a:lnTo>
                  <a:lnTo>
                    <a:pt x="281975" y="284480"/>
                  </a:lnTo>
                  <a:lnTo>
                    <a:pt x="333429" y="284480"/>
                  </a:lnTo>
                  <a:lnTo>
                    <a:pt x="332026" y="283210"/>
                  </a:lnTo>
                  <a:lnTo>
                    <a:pt x="328518" y="279400"/>
                  </a:lnTo>
                  <a:lnTo>
                    <a:pt x="324497" y="276860"/>
                  </a:lnTo>
                  <a:lnTo>
                    <a:pt x="325607" y="274320"/>
                  </a:lnTo>
                  <a:lnTo>
                    <a:pt x="297911" y="274320"/>
                  </a:lnTo>
                  <a:lnTo>
                    <a:pt x="289758" y="260350"/>
                  </a:lnTo>
                  <a:lnTo>
                    <a:pt x="281306" y="246380"/>
                  </a:lnTo>
                  <a:lnTo>
                    <a:pt x="272557" y="232410"/>
                  </a:lnTo>
                  <a:lnTo>
                    <a:pt x="263515" y="218440"/>
                  </a:lnTo>
                  <a:lnTo>
                    <a:pt x="255766" y="203200"/>
                  </a:lnTo>
                  <a:lnTo>
                    <a:pt x="248342" y="187960"/>
                  </a:lnTo>
                  <a:lnTo>
                    <a:pt x="247160" y="185420"/>
                  </a:lnTo>
                  <a:lnTo>
                    <a:pt x="239557" y="185420"/>
                  </a:lnTo>
                  <a:lnTo>
                    <a:pt x="207378" y="146050"/>
                  </a:lnTo>
                  <a:lnTo>
                    <a:pt x="172449" y="107950"/>
                  </a:lnTo>
                  <a:lnTo>
                    <a:pt x="160009" y="96520"/>
                  </a:lnTo>
                  <a:lnTo>
                    <a:pt x="147332" y="83820"/>
                  </a:lnTo>
                  <a:lnTo>
                    <a:pt x="121621" y="60960"/>
                  </a:lnTo>
                  <a:close/>
                </a:path>
                <a:path w="616584" h="613409">
                  <a:moveTo>
                    <a:pt x="313848" y="273050"/>
                  </a:moveTo>
                  <a:lnTo>
                    <a:pt x="301765" y="273050"/>
                  </a:lnTo>
                  <a:lnTo>
                    <a:pt x="299807" y="274320"/>
                  </a:lnTo>
                  <a:lnTo>
                    <a:pt x="315251" y="274320"/>
                  </a:lnTo>
                  <a:lnTo>
                    <a:pt x="313848" y="273050"/>
                  </a:lnTo>
                  <a:close/>
                </a:path>
                <a:path w="616584" h="613409">
                  <a:moveTo>
                    <a:pt x="351477" y="85090"/>
                  </a:moveTo>
                  <a:lnTo>
                    <a:pt x="345125" y="85090"/>
                  </a:lnTo>
                  <a:lnTo>
                    <a:pt x="342459" y="133350"/>
                  </a:lnTo>
                  <a:lnTo>
                    <a:pt x="336812" y="180340"/>
                  </a:lnTo>
                  <a:lnTo>
                    <a:pt x="328199" y="227330"/>
                  </a:lnTo>
                  <a:lnTo>
                    <a:pt x="316633" y="274320"/>
                  </a:lnTo>
                  <a:lnTo>
                    <a:pt x="325607" y="274320"/>
                  </a:lnTo>
                  <a:lnTo>
                    <a:pt x="326717" y="271780"/>
                  </a:lnTo>
                  <a:lnTo>
                    <a:pt x="328989" y="266700"/>
                  </a:lnTo>
                  <a:lnTo>
                    <a:pt x="331335" y="260350"/>
                  </a:lnTo>
                  <a:lnTo>
                    <a:pt x="339003" y="243840"/>
                  </a:lnTo>
                  <a:lnTo>
                    <a:pt x="331324" y="243840"/>
                  </a:lnTo>
                  <a:lnTo>
                    <a:pt x="340292" y="200660"/>
                  </a:lnTo>
                  <a:lnTo>
                    <a:pt x="346740" y="156210"/>
                  </a:lnTo>
                  <a:lnTo>
                    <a:pt x="350655" y="111760"/>
                  </a:lnTo>
                  <a:lnTo>
                    <a:pt x="351477" y="85090"/>
                  </a:lnTo>
                  <a:close/>
                </a:path>
                <a:path w="616584" h="613409">
                  <a:moveTo>
                    <a:pt x="246448" y="5080"/>
                  </a:moveTo>
                  <a:lnTo>
                    <a:pt x="239821" y="6350"/>
                  </a:lnTo>
                  <a:lnTo>
                    <a:pt x="241777" y="10160"/>
                  </a:lnTo>
                  <a:lnTo>
                    <a:pt x="243850" y="15240"/>
                  </a:lnTo>
                  <a:lnTo>
                    <a:pt x="264428" y="68580"/>
                  </a:lnTo>
                  <a:lnTo>
                    <a:pt x="279520" y="119380"/>
                  </a:lnTo>
                  <a:lnTo>
                    <a:pt x="291120" y="170180"/>
                  </a:lnTo>
                  <a:lnTo>
                    <a:pt x="299211" y="220980"/>
                  </a:lnTo>
                  <a:lnTo>
                    <a:pt x="303775" y="273050"/>
                  </a:lnTo>
                  <a:lnTo>
                    <a:pt x="312414" y="273050"/>
                  </a:lnTo>
                  <a:lnTo>
                    <a:pt x="314962" y="240030"/>
                  </a:lnTo>
                  <a:lnTo>
                    <a:pt x="307984" y="240030"/>
                  </a:lnTo>
                  <a:lnTo>
                    <a:pt x="302200" y="194310"/>
                  </a:lnTo>
                  <a:lnTo>
                    <a:pt x="293699" y="148590"/>
                  </a:lnTo>
                  <a:lnTo>
                    <a:pt x="282491" y="104140"/>
                  </a:lnTo>
                  <a:lnTo>
                    <a:pt x="268587" y="60960"/>
                  </a:lnTo>
                  <a:lnTo>
                    <a:pt x="251997" y="17780"/>
                  </a:lnTo>
                  <a:lnTo>
                    <a:pt x="250143" y="12700"/>
                  </a:lnTo>
                  <a:lnTo>
                    <a:pt x="248248" y="8890"/>
                  </a:lnTo>
                  <a:lnTo>
                    <a:pt x="246448" y="5080"/>
                  </a:lnTo>
                  <a:close/>
                </a:path>
                <a:path w="616584" h="613409">
                  <a:moveTo>
                    <a:pt x="464330" y="40640"/>
                  </a:moveTo>
                  <a:lnTo>
                    <a:pt x="432601" y="78740"/>
                  </a:lnTo>
                  <a:lnTo>
                    <a:pt x="403372" y="116840"/>
                  </a:lnTo>
                  <a:lnTo>
                    <a:pt x="376721" y="157480"/>
                  </a:lnTo>
                  <a:lnTo>
                    <a:pt x="352692" y="200660"/>
                  </a:lnTo>
                  <a:lnTo>
                    <a:pt x="331324" y="243840"/>
                  </a:lnTo>
                  <a:lnTo>
                    <a:pt x="339003" y="243840"/>
                  </a:lnTo>
                  <a:lnTo>
                    <a:pt x="353162" y="213360"/>
                  </a:lnTo>
                  <a:lnTo>
                    <a:pt x="378011" y="168910"/>
                  </a:lnTo>
                  <a:lnTo>
                    <a:pt x="405831" y="125730"/>
                  </a:lnTo>
                  <a:lnTo>
                    <a:pt x="436570" y="83820"/>
                  </a:lnTo>
                  <a:lnTo>
                    <a:pt x="470178" y="44450"/>
                  </a:lnTo>
                  <a:lnTo>
                    <a:pt x="466336" y="41910"/>
                  </a:lnTo>
                  <a:lnTo>
                    <a:pt x="464330" y="40640"/>
                  </a:lnTo>
                  <a:close/>
                </a:path>
                <a:path w="616584" h="613409">
                  <a:moveTo>
                    <a:pt x="344989" y="0"/>
                  </a:moveTo>
                  <a:lnTo>
                    <a:pt x="342576" y="0"/>
                  </a:lnTo>
                  <a:lnTo>
                    <a:pt x="343728" y="15240"/>
                  </a:lnTo>
                  <a:lnTo>
                    <a:pt x="344578" y="31750"/>
                  </a:lnTo>
                  <a:lnTo>
                    <a:pt x="345117" y="46990"/>
                  </a:lnTo>
                  <a:lnTo>
                    <a:pt x="345345" y="62230"/>
                  </a:lnTo>
                  <a:lnTo>
                    <a:pt x="332049" y="105410"/>
                  </a:lnTo>
                  <a:lnTo>
                    <a:pt x="321383" y="149860"/>
                  </a:lnTo>
                  <a:lnTo>
                    <a:pt x="313358" y="194310"/>
                  </a:lnTo>
                  <a:lnTo>
                    <a:pt x="307984" y="240030"/>
                  </a:lnTo>
                  <a:lnTo>
                    <a:pt x="314962" y="240030"/>
                  </a:lnTo>
                  <a:lnTo>
                    <a:pt x="316138" y="224790"/>
                  </a:lnTo>
                  <a:lnTo>
                    <a:pt x="322840" y="177800"/>
                  </a:lnTo>
                  <a:lnTo>
                    <a:pt x="332507" y="130810"/>
                  </a:lnTo>
                  <a:lnTo>
                    <a:pt x="345125" y="85090"/>
                  </a:lnTo>
                  <a:lnTo>
                    <a:pt x="351477" y="85090"/>
                  </a:lnTo>
                  <a:lnTo>
                    <a:pt x="351986" y="68580"/>
                  </a:lnTo>
                  <a:lnTo>
                    <a:pt x="352004" y="63500"/>
                  </a:lnTo>
                  <a:lnTo>
                    <a:pt x="356591" y="50800"/>
                  </a:lnTo>
                  <a:lnTo>
                    <a:pt x="359004" y="44450"/>
                  </a:lnTo>
                  <a:lnTo>
                    <a:pt x="351721" y="44450"/>
                  </a:lnTo>
                  <a:lnTo>
                    <a:pt x="351348" y="33020"/>
                  </a:lnTo>
                  <a:lnTo>
                    <a:pt x="350675" y="20320"/>
                  </a:lnTo>
                  <a:lnTo>
                    <a:pt x="350150" y="11430"/>
                  </a:lnTo>
                  <a:lnTo>
                    <a:pt x="349324" y="1270"/>
                  </a:lnTo>
                  <a:lnTo>
                    <a:pt x="347083" y="1270"/>
                  </a:lnTo>
                  <a:lnTo>
                    <a:pt x="344989" y="0"/>
                  </a:lnTo>
                  <a:close/>
                </a:path>
                <a:path w="616584" h="613409">
                  <a:moveTo>
                    <a:pt x="191908" y="21590"/>
                  </a:moveTo>
                  <a:lnTo>
                    <a:pt x="203715" y="92710"/>
                  </a:lnTo>
                  <a:lnTo>
                    <a:pt x="228343" y="160020"/>
                  </a:lnTo>
                  <a:lnTo>
                    <a:pt x="239557" y="185420"/>
                  </a:lnTo>
                  <a:lnTo>
                    <a:pt x="247160" y="185420"/>
                  </a:lnTo>
                  <a:lnTo>
                    <a:pt x="241248" y="172720"/>
                  </a:lnTo>
                  <a:lnTo>
                    <a:pt x="234489" y="157480"/>
                  </a:lnTo>
                  <a:lnTo>
                    <a:pt x="221367" y="124460"/>
                  </a:lnTo>
                  <a:lnTo>
                    <a:pt x="209883" y="90170"/>
                  </a:lnTo>
                  <a:lnTo>
                    <a:pt x="200039" y="55880"/>
                  </a:lnTo>
                  <a:lnTo>
                    <a:pt x="191908" y="21590"/>
                  </a:lnTo>
                  <a:close/>
                </a:path>
                <a:path w="616584" h="613409">
                  <a:moveTo>
                    <a:pt x="367794" y="3810"/>
                  </a:moveTo>
                  <a:lnTo>
                    <a:pt x="351721" y="44450"/>
                  </a:lnTo>
                  <a:lnTo>
                    <a:pt x="359004" y="44450"/>
                  </a:lnTo>
                  <a:lnTo>
                    <a:pt x="361417" y="38100"/>
                  </a:lnTo>
                  <a:lnTo>
                    <a:pt x="366487" y="24130"/>
                  </a:lnTo>
                  <a:lnTo>
                    <a:pt x="371805" y="11430"/>
                  </a:lnTo>
                  <a:lnTo>
                    <a:pt x="374408" y="5080"/>
                  </a:lnTo>
                  <a:lnTo>
                    <a:pt x="367794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6138273" y="7352038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483775" y="0"/>
                  </a:moveTo>
                  <a:lnTo>
                    <a:pt x="0" y="0"/>
                  </a:lnTo>
                  <a:lnTo>
                    <a:pt x="0" y="483775"/>
                  </a:lnTo>
                  <a:lnTo>
                    <a:pt x="483775" y="483775"/>
                  </a:lnTo>
                  <a:lnTo>
                    <a:pt x="483775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6211152" y="7419475"/>
              <a:ext cx="338455" cy="349885"/>
            </a:xfrm>
            <a:custGeom>
              <a:avLst/>
              <a:gdLst/>
              <a:ahLst/>
              <a:cxnLst/>
              <a:rect l="l" t="t" r="r" b="b"/>
              <a:pathLst>
                <a:path w="338454" h="349884">
                  <a:moveTo>
                    <a:pt x="338377" y="0"/>
                  </a:moveTo>
                  <a:lnTo>
                    <a:pt x="233207" y="0"/>
                  </a:lnTo>
                  <a:lnTo>
                    <a:pt x="170015" y="275017"/>
                  </a:lnTo>
                  <a:lnTo>
                    <a:pt x="106342" y="0"/>
                  </a:lnTo>
                  <a:lnTo>
                    <a:pt x="0" y="0"/>
                  </a:lnTo>
                  <a:lnTo>
                    <a:pt x="0" y="349769"/>
                  </a:lnTo>
                  <a:lnTo>
                    <a:pt x="68102" y="349769"/>
                  </a:lnTo>
                  <a:lnTo>
                    <a:pt x="68102" y="113190"/>
                  </a:lnTo>
                  <a:lnTo>
                    <a:pt x="67631" y="56239"/>
                  </a:lnTo>
                  <a:lnTo>
                    <a:pt x="133430" y="349769"/>
                  </a:lnTo>
                  <a:lnTo>
                    <a:pt x="204464" y="349769"/>
                  </a:lnTo>
                  <a:lnTo>
                    <a:pt x="270745" y="56239"/>
                  </a:lnTo>
                  <a:lnTo>
                    <a:pt x="270274" y="349769"/>
                  </a:lnTo>
                  <a:lnTo>
                    <a:pt x="338377" y="349769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5698998" y="7409681"/>
              <a:ext cx="1562735" cy="364490"/>
            </a:xfrm>
            <a:custGeom>
              <a:avLst/>
              <a:gdLst/>
              <a:ahLst/>
              <a:cxnLst/>
              <a:rect l="l" t="t" r="r" b="b"/>
              <a:pathLst>
                <a:path w="1562734" h="364490">
                  <a:moveTo>
                    <a:pt x="247218" y="299313"/>
                  </a:moveTo>
                  <a:lnTo>
                    <a:pt x="201244" y="309194"/>
                  </a:lnTo>
                  <a:lnTo>
                    <a:pt x="172834" y="310832"/>
                  </a:lnTo>
                  <a:lnTo>
                    <a:pt x="160172" y="310362"/>
                  </a:lnTo>
                  <a:lnTo>
                    <a:pt x="116446" y="299161"/>
                  </a:lnTo>
                  <a:lnTo>
                    <a:pt x="84874" y="273316"/>
                  </a:lnTo>
                  <a:lnTo>
                    <a:pt x="66382" y="232994"/>
                  </a:lnTo>
                  <a:lnTo>
                    <a:pt x="62103" y="193459"/>
                  </a:lnTo>
                  <a:lnTo>
                    <a:pt x="62623" y="179273"/>
                  </a:lnTo>
                  <a:lnTo>
                    <a:pt x="70446" y="141554"/>
                  </a:lnTo>
                  <a:lnTo>
                    <a:pt x="93662" y="103365"/>
                  </a:lnTo>
                  <a:lnTo>
                    <a:pt x="129260" y="79794"/>
                  </a:lnTo>
                  <a:lnTo>
                    <a:pt x="174548" y="71691"/>
                  </a:lnTo>
                  <a:lnTo>
                    <a:pt x="182702" y="71856"/>
                  </a:lnTo>
                  <a:lnTo>
                    <a:pt x="225323" y="77533"/>
                  </a:lnTo>
                  <a:lnTo>
                    <a:pt x="244284" y="82740"/>
                  </a:lnTo>
                  <a:lnTo>
                    <a:pt x="244284" y="31673"/>
                  </a:lnTo>
                  <a:lnTo>
                    <a:pt x="201180" y="22453"/>
                  </a:lnTo>
                  <a:lnTo>
                    <a:pt x="171119" y="20866"/>
                  </a:lnTo>
                  <a:lnTo>
                    <a:pt x="151269" y="21818"/>
                  </a:lnTo>
                  <a:lnTo>
                    <a:pt x="98069" y="34632"/>
                  </a:lnTo>
                  <a:lnTo>
                    <a:pt x="55714" y="60540"/>
                  </a:lnTo>
                  <a:lnTo>
                    <a:pt x="25336" y="97421"/>
                  </a:lnTo>
                  <a:lnTo>
                    <a:pt x="6413" y="143852"/>
                  </a:lnTo>
                  <a:lnTo>
                    <a:pt x="0" y="197154"/>
                  </a:lnTo>
                  <a:lnTo>
                    <a:pt x="660" y="215061"/>
                  </a:lnTo>
                  <a:lnTo>
                    <a:pt x="10668" y="264058"/>
                  </a:lnTo>
                  <a:lnTo>
                    <a:pt x="32626" y="304723"/>
                  </a:lnTo>
                  <a:lnTo>
                    <a:pt x="66433" y="335394"/>
                  </a:lnTo>
                  <a:lnTo>
                    <a:pt x="111975" y="354952"/>
                  </a:lnTo>
                  <a:lnTo>
                    <a:pt x="168910" y="361670"/>
                  </a:lnTo>
                  <a:lnTo>
                    <a:pt x="179501" y="361492"/>
                  </a:lnTo>
                  <a:lnTo>
                    <a:pt x="219938" y="357301"/>
                  </a:lnTo>
                  <a:lnTo>
                    <a:pt x="247218" y="351116"/>
                  </a:lnTo>
                  <a:lnTo>
                    <a:pt x="247218" y="299313"/>
                  </a:lnTo>
                  <a:close/>
                </a:path>
                <a:path w="1562734" h="364490">
                  <a:moveTo>
                    <a:pt x="374992" y="117614"/>
                  </a:moveTo>
                  <a:lnTo>
                    <a:pt x="316788" y="117614"/>
                  </a:lnTo>
                  <a:lnTo>
                    <a:pt x="316788" y="355498"/>
                  </a:lnTo>
                  <a:lnTo>
                    <a:pt x="374992" y="355498"/>
                  </a:lnTo>
                  <a:lnTo>
                    <a:pt x="374992" y="117614"/>
                  </a:lnTo>
                  <a:close/>
                </a:path>
                <a:path w="1562734" h="364490">
                  <a:moveTo>
                    <a:pt x="376453" y="0"/>
                  </a:moveTo>
                  <a:lnTo>
                    <a:pt x="315328" y="0"/>
                  </a:lnTo>
                  <a:lnTo>
                    <a:pt x="315328" y="63106"/>
                  </a:lnTo>
                  <a:lnTo>
                    <a:pt x="376453" y="63106"/>
                  </a:lnTo>
                  <a:lnTo>
                    <a:pt x="376453" y="0"/>
                  </a:lnTo>
                  <a:close/>
                </a:path>
                <a:path w="1562734" h="364490">
                  <a:moveTo>
                    <a:pt x="1261529" y="29540"/>
                  </a:moveTo>
                  <a:lnTo>
                    <a:pt x="1201407" y="29540"/>
                  </a:lnTo>
                  <a:lnTo>
                    <a:pt x="1201407" y="217589"/>
                  </a:lnTo>
                  <a:lnTo>
                    <a:pt x="1200873" y="234086"/>
                  </a:lnTo>
                  <a:lnTo>
                    <a:pt x="1193050" y="272110"/>
                  </a:lnTo>
                  <a:lnTo>
                    <a:pt x="1165783" y="303669"/>
                  </a:lnTo>
                  <a:lnTo>
                    <a:pt x="1123556" y="313359"/>
                  </a:lnTo>
                  <a:lnTo>
                    <a:pt x="1111808" y="312750"/>
                  </a:lnTo>
                  <a:lnTo>
                    <a:pt x="1072908" y="298056"/>
                  </a:lnTo>
                  <a:lnTo>
                    <a:pt x="1050417" y="261340"/>
                  </a:lnTo>
                  <a:lnTo>
                    <a:pt x="1045705" y="217589"/>
                  </a:lnTo>
                  <a:lnTo>
                    <a:pt x="1045705" y="29540"/>
                  </a:lnTo>
                  <a:lnTo>
                    <a:pt x="985570" y="29540"/>
                  </a:lnTo>
                  <a:lnTo>
                    <a:pt x="985570" y="222999"/>
                  </a:lnTo>
                  <a:lnTo>
                    <a:pt x="985710" y="233057"/>
                  </a:lnTo>
                  <a:lnTo>
                    <a:pt x="991006" y="276288"/>
                  </a:lnTo>
                  <a:lnTo>
                    <a:pt x="1008062" y="314540"/>
                  </a:lnTo>
                  <a:lnTo>
                    <a:pt x="1040091" y="344652"/>
                  </a:lnTo>
                  <a:lnTo>
                    <a:pt x="1076413" y="359143"/>
                  </a:lnTo>
                  <a:lnTo>
                    <a:pt x="1122807" y="364185"/>
                  </a:lnTo>
                  <a:lnTo>
                    <a:pt x="1135405" y="363867"/>
                  </a:lnTo>
                  <a:lnTo>
                    <a:pt x="1179601" y="356362"/>
                  </a:lnTo>
                  <a:lnTo>
                    <a:pt x="1214158" y="339674"/>
                  </a:lnTo>
                  <a:lnTo>
                    <a:pt x="1243711" y="307073"/>
                  </a:lnTo>
                  <a:lnTo>
                    <a:pt x="1257833" y="268490"/>
                  </a:lnTo>
                  <a:lnTo>
                    <a:pt x="1261529" y="222999"/>
                  </a:lnTo>
                  <a:lnTo>
                    <a:pt x="1261529" y="29540"/>
                  </a:lnTo>
                  <a:close/>
                </a:path>
                <a:path w="1562734" h="364490">
                  <a:moveTo>
                    <a:pt x="1562315" y="261289"/>
                  </a:moveTo>
                  <a:lnTo>
                    <a:pt x="1553705" y="218960"/>
                  </a:lnTo>
                  <a:lnTo>
                    <a:pt x="1522755" y="187198"/>
                  </a:lnTo>
                  <a:lnTo>
                    <a:pt x="1487004" y="173189"/>
                  </a:lnTo>
                  <a:lnTo>
                    <a:pt x="1443850" y="162979"/>
                  </a:lnTo>
                  <a:lnTo>
                    <a:pt x="1423847" y="157772"/>
                  </a:lnTo>
                  <a:lnTo>
                    <a:pt x="1392936" y="132626"/>
                  </a:lnTo>
                  <a:lnTo>
                    <a:pt x="1391183" y="125755"/>
                  </a:lnTo>
                  <a:lnTo>
                    <a:pt x="1391183" y="117424"/>
                  </a:lnTo>
                  <a:lnTo>
                    <a:pt x="1416151" y="80302"/>
                  </a:lnTo>
                  <a:lnTo>
                    <a:pt x="1453057" y="74206"/>
                  </a:lnTo>
                  <a:lnTo>
                    <a:pt x="1463548" y="74485"/>
                  </a:lnTo>
                  <a:lnTo>
                    <a:pt x="1508975" y="81381"/>
                  </a:lnTo>
                  <a:lnTo>
                    <a:pt x="1546110" y="93370"/>
                  </a:lnTo>
                  <a:lnTo>
                    <a:pt x="1546110" y="41783"/>
                  </a:lnTo>
                  <a:lnTo>
                    <a:pt x="1500441" y="28536"/>
                  </a:lnTo>
                  <a:lnTo>
                    <a:pt x="1460804" y="23698"/>
                  </a:lnTo>
                  <a:lnTo>
                    <a:pt x="1447660" y="23380"/>
                  </a:lnTo>
                  <a:lnTo>
                    <a:pt x="1434846" y="23774"/>
                  </a:lnTo>
                  <a:lnTo>
                    <a:pt x="1390230" y="33185"/>
                  </a:lnTo>
                  <a:lnTo>
                    <a:pt x="1356423" y="55295"/>
                  </a:lnTo>
                  <a:lnTo>
                    <a:pt x="1335163" y="90538"/>
                  </a:lnTo>
                  <a:lnTo>
                    <a:pt x="1330045" y="125755"/>
                  </a:lnTo>
                  <a:lnTo>
                    <a:pt x="1330540" y="137071"/>
                  </a:lnTo>
                  <a:lnTo>
                    <a:pt x="1347114" y="179387"/>
                  </a:lnTo>
                  <a:lnTo>
                    <a:pt x="1381252" y="203758"/>
                  </a:lnTo>
                  <a:lnTo>
                    <a:pt x="1433449" y="218351"/>
                  </a:lnTo>
                  <a:lnTo>
                    <a:pt x="1462684" y="224929"/>
                  </a:lnTo>
                  <a:lnTo>
                    <a:pt x="1498384" y="248653"/>
                  </a:lnTo>
                  <a:lnTo>
                    <a:pt x="1500441" y="255422"/>
                  </a:lnTo>
                  <a:lnTo>
                    <a:pt x="1500441" y="263740"/>
                  </a:lnTo>
                  <a:lnTo>
                    <a:pt x="1500441" y="273265"/>
                  </a:lnTo>
                  <a:lnTo>
                    <a:pt x="1476248" y="303047"/>
                  </a:lnTo>
                  <a:lnTo>
                    <a:pt x="1437703" y="312775"/>
                  </a:lnTo>
                  <a:lnTo>
                    <a:pt x="1423593" y="313372"/>
                  </a:lnTo>
                  <a:lnTo>
                    <a:pt x="1411401" y="313067"/>
                  </a:lnTo>
                  <a:lnTo>
                    <a:pt x="1364348" y="305816"/>
                  </a:lnTo>
                  <a:lnTo>
                    <a:pt x="1328572" y="293243"/>
                  </a:lnTo>
                  <a:lnTo>
                    <a:pt x="1328572" y="344043"/>
                  </a:lnTo>
                  <a:lnTo>
                    <a:pt x="1371676" y="358902"/>
                  </a:lnTo>
                  <a:lnTo>
                    <a:pt x="1410982" y="363855"/>
                  </a:lnTo>
                  <a:lnTo>
                    <a:pt x="1424317" y="364185"/>
                  </a:lnTo>
                  <a:lnTo>
                    <a:pt x="1439367" y="363791"/>
                  </a:lnTo>
                  <a:lnTo>
                    <a:pt x="1480794" y="358038"/>
                  </a:lnTo>
                  <a:lnTo>
                    <a:pt x="1524622" y="339255"/>
                  </a:lnTo>
                  <a:lnTo>
                    <a:pt x="1552486" y="307238"/>
                  </a:lnTo>
                  <a:lnTo>
                    <a:pt x="1561693" y="274104"/>
                  </a:lnTo>
                  <a:lnTo>
                    <a:pt x="1562315" y="261289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7"/>
          <p:cNvSpPr txBox="1"/>
          <p:nvPr/>
        </p:nvSpPr>
        <p:spPr>
          <a:xfrm>
            <a:off x="7658535" y="9634759"/>
            <a:ext cx="1583055" cy="4648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85"/>
              </a:spcBef>
            </a:pP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9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Inve</a:t>
            </a: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stigación 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Medic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Molecula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b="1" spc="-7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Enferm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dade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10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Crónicas</a:t>
            </a:r>
            <a:endParaRPr sz="1000">
              <a:latin typeface="Corbel"/>
              <a:cs typeface="Corbel"/>
            </a:endParaRPr>
          </a:p>
        </p:txBody>
      </p:sp>
      <p:grpSp>
        <p:nvGrpSpPr>
          <p:cNvPr id="60" name="object 58"/>
          <p:cNvGrpSpPr/>
          <p:nvPr/>
        </p:nvGrpSpPr>
        <p:grpSpPr>
          <a:xfrm>
            <a:off x="4841023" y="9113602"/>
            <a:ext cx="1598295" cy="495300"/>
            <a:chOff x="3308058" y="7352038"/>
            <a:chExt cx="1598295" cy="495300"/>
          </a:xfrm>
        </p:grpSpPr>
        <p:sp>
          <p:nvSpPr>
            <p:cNvPr id="61" name="object 59"/>
            <p:cNvSpPr/>
            <p:nvPr/>
          </p:nvSpPr>
          <p:spPr>
            <a:xfrm>
              <a:off x="3757320" y="735203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494738" y="0"/>
                  </a:moveTo>
                  <a:lnTo>
                    <a:pt x="0" y="0"/>
                  </a:lnTo>
                  <a:lnTo>
                    <a:pt x="0" y="494738"/>
                  </a:lnTo>
                  <a:lnTo>
                    <a:pt x="494738" y="494738"/>
                  </a:lnTo>
                  <a:lnTo>
                    <a:pt x="494738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3823972" y="7415074"/>
              <a:ext cx="361950" cy="372110"/>
            </a:xfrm>
            <a:custGeom>
              <a:avLst/>
              <a:gdLst/>
              <a:ahLst/>
              <a:cxnLst/>
              <a:rect l="l" t="t" r="r" b="b"/>
              <a:pathLst>
                <a:path w="361950" h="372109">
                  <a:moveTo>
                    <a:pt x="354179" y="330220"/>
                  </a:moveTo>
                  <a:lnTo>
                    <a:pt x="250128" y="330220"/>
                  </a:lnTo>
                  <a:lnTo>
                    <a:pt x="257775" y="336858"/>
                  </a:lnTo>
                  <a:lnTo>
                    <a:pt x="299484" y="361807"/>
                  </a:lnTo>
                  <a:lnTo>
                    <a:pt x="337204" y="371664"/>
                  </a:lnTo>
                  <a:lnTo>
                    <a:pt x="354179" y="330220"/>
                  </a:lnTo>
                  <a:close/>
                </a:path>
                <a:path w="361950" h="372109">
                  <a:moveTo>
                    <a:pt x="167670" y="0"/>
                  </a:moveTo>
                  <a:lnTo>
                    <a:pt x="98626" y="13161"/>
                  </a:lnTo>
                  <a:lnTo>
                    <a:pt x="44260" y="52647"/>
                  </a:lnTo>
                  <a:lnTo>
                    <a:pt x="11069" y="107954"/>
                  </a:lnTo>
                  <a:lnTo>
                    <a:pt x="0" y="175136"/>
                  </a:lnTo>
                  <a:lnTo>
                    <a:pt x="2767" y="210209"/>
                  </a:lnTo>
                  <a:lnTo>
                    <a:pt x="24900" y="271451"/>
                  </a:lnTo>
                  <a:lnTo>
                    <a:pt x="69608" y="320647"/>
                  </a:lnTo>
                  <a:lnTo>
                    <a:pt x="131314" y="346971"/>
                  </a:lnTo>
                  <a:lnTo>
                    <a:pt x="167670" y="350261"/>
                  </a:lnTo>
                  <a:lnTo>
                    <a:pt x="178940" y="349938"/>
                  </a:lnTo>
                  <a:lnTo>
                    <a:pt x="221119" y="342272"/>
                  </a:lnTo>
                  <a:lnTo>
                    <a:pt x="250128" y="330220"/>
                  </a:lnTo>
                  <a:lnTo>
                    <a:pt x="354179" y="330220"/>
                  </a:lnTo>
                  <a:lnTo>
                    <a:pt x="361423" y="312534"/>
                  </a:lnTo>
                  <a:lnTo>
                    <a:pt x="351948" y="311003"/>
                  </a:lnTo>
                  <a:lnTo>
                    <a:pt x="342621" y="308748"/>
                  </a:lnTo>
                  <a:lnTo>
                    <a:pt x="304446" y="289689"/>
                  </a:lnTo>
                  <a:lnTo>
                    <a:pt x="300880" y="285520"/>
                  </a:lnTo>
                  <a:lnTo>
                    <a:pt x="304302" y="280389"/>
                  </a:lnTo>
                  <a:lnTo>
                    <a:pt x="167670" y="280389"/>
                  </a:lnTo>
                  <a:lnTo>
                    <a:pt x="128667" y="271771"/>
                  </a:lnTo>
                  <a:lnTo>
                    <a:pt x="93131" y="231011"/>
                  </a:lnTo>
                  <a:lnTo>
                    <a:pt x="82918" y="175136"/>
                  </a:lnTo>
                  <a:lnTo>
                    <a:pt x="84431" y="150020"/>
                  </a:lnTo>
                  <a:lnTo>
                    <a:pt x="96533" y="109734"/>
                  </a:lnTo>
                  <a:lnTo>
                    <a:pt x="133213" y="76053"/>
                  </a:lnTo>
                  <a:lnTo>
                    <a:pt x="167670" y="69872"/>
                  </a:lnTo>
                  <a:lnTo>
                    <a:pt x="303835" y="69872"/>
                  </a:lnTo>
                  <a:lnTo>
                    <a:pt x="291090" y="52647"/>
                  </a:lnTo>
                  <a:lnTo>
                    <a:pt x="265741" y="29614"/>
                  </a:lnTo>
                  <a:lnTo>
                    <a:pt x="236719" y="13161"/>
                  </a:lnTo>
                  <a:lnTo>
                    <a:pt x="204027" y="3290"/>
                  </a:lnTo>
                  <a:lnTo>
                    <a:pt x="167670" y="0"/>
                  </a:lnTo>
                  <a:close/>
                </a:path>
                <a:path w="361950" h="372109">
                  <a:moveTo>
                    <a:pt x="303835" y="69872"/>
                  </a:moveTo>
                  <a:lnTo>
                    <a:pt x="167670" y="69872"/>
                  </a:lnTo>
                  <a:lnTo>
                    <a:pt x="187843" y="71939"/>
                  </a:lnTo>
                  <a:lnTo>
                    <a:pt x="205514" y="78138"/>
                  </a:lnTo>
                  <a:lnTo>
                    <a:pt x="241705" y="118104"/>
                  </a:lnTo>
                  <a:lnTo>
                    <a:pt x="252453" y="175136"/>
                  </a:lnTo>
                  <a:lnTo>
                    <a:pt x="251257" y="195866"/>
                  </a:lnTo>
                  <a:lnTo>
                    <a:pt x="233354" y="246851"/>
                  </a:lnTo>
                  <a:lnTo>
                    <a:pt x="187843" y="278294"/>
                  </a:lnTo>
                  <a:lnTo>
                    <a:pt x="167670" y="280389"/>
                  </a:lnTo>
                  <a:lnTo>
                    <a:pt x="304302" y="280389"/>
                  </a:lnTo>
                  <a:lnTo>
                    <a:pt x="326723" y="234286"/>
                  </a:lnTo>
                  <a:lnTo>
                    <a:pt x="334802" y="190708"/>
                  </a:lnTo>
                  <a:lnTo>
                    <a:pt x="335340" y="175136"/>
                  </a:lnTo>
                  <a:lnTo>
                    <a:pt x="332575" y="140062"/>
                  </a:lnTo>
                  <a:lnTo>
                    <a:pt x="324280" y="107954"/>
                  </a:lnTo>
                  <a:lnTo>
                    <a:pt x="310452" y="78815"/>
                  </a:lnTo>
                  <a:lnTo>
                    <a:pt x="303835" y="6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3308058" y="7410989"/>
              <a:ext cx="1598295" cy="372745"/>
            </a:xfrm>
            <a:custGeom>
              <a:avLst/>
              <a:gdLst/>
              <a:ahLst/>
              <a:cxnLst/>
              <a:rect l="l" t="t" r="r" b="b"/>
              <a:pathLst>
                <a:path w="1598295" h="372745">
                  <a:moveTo>
                    <a:pt x="252844" y="306095"/>
                  </a:moveTo>
                  <a:lnTo>
                    <a:pt x="215696" y="314883"/>
                  </a:lnTo>
                  <a:lnTo>
                    <a:pt x="176771" y="317881"/>
                  </a:lnTo>
                  <a:lnTo>
                    <a:pt x="163817" y="317398"/>
                  </a:lnTo>
                  <a:lnTo>
                    <a:pt x="119113" y="305955"/>
                  </a:lnTo>
                  <a:lnTo>
                    <a:pt x="86817" y="279514"/>
                  </a:lnTo>
                  <a:lnTo>
                    <a:pt x="67906" y="238277"/>
                  </a:lnTo>
                  <a:lnTo>
                    <a:pt x="63538" y="197853"/>
                  </a:lnTo>
                  <a:lnTo>
                    <a:pt x="64071" y="183337"/>
                  </a:lnTo>
                  <a:lnTo>
                    <a:pt x="72072" y="144767"/>
                  </a:lnTo>
                  <a:lnTo>
                    <a:pt x="95808" y="105702"/>
                  </a:lnTo>
                  <a:lnTo>
                    <a:pt x="132207" y="81610"/>
                  </a:lnTo>
                  <a:lnTo>
                    <a:pt x="178536" y="73317"/>
                  </a:lnTo>
                  <a:lnTo>
                    <a:pt x="186867" y="73482"/>
                  </a:lnTo>
                  <a:lnTo>
                    <a:pt x="230441" y="79286"/>
                  </a:lnTo>
                  <a:lnTo>
                    <a:pt x="249847" y="84620"/>
                  </a:lnTo>
                  <a:lnTo>
                    <a:pt x="249847" y="32385"/>
                  </a:lnTo>
                  <a:lnTo>
                    <a:pt x="205752" y="22961"/>
                  </a:lnTo>
                  <a:lnTo>
                    <a:pt x="175018" y="21348"/>
                  </a:lnTo>
                  <a:lnTo>
                    <a:pt x="154724" y="22313"/>
                  </a:lnTo>
                  <a:lnTo>
                    <a:pt x="100317" y="35407"/>
                  </a:lnTo>
                  <a:lnTo>
                    <a:pt x="56997" y="61912"/>
                  </a:lnTo>
                  <a:lnTo>
                    <a:pt x="25933" y="99631"/>
                  </a:lnTo>
                  <a:lnTo>
                    <a:pt x="6578" y="147116"/>
                  </a:lnTo>
                  <a:lnTo>
                    <a:pt x="0" y="201637"/>
                  </a:lnTo>
                  <a:lnTo>
                    <a:pt x="685" y="219938"/>
                  </a:lnTo>
                  <a:lnTo>
                    <a:pt x="10934" y="270040"/>
                  </a:lnTo>
                  <a:lnTo>
                    <a:pt x="33401" y="311632"/>
                  </a:lnTo>
                  <a:lnTo>
                    <a:pt x="67957" y="342988"/>
                  </a:lnTo>
                  <a:lnTo>
                    <a:pt x="114528" y="363004"/>
                  </a:lnTo>
                  <a:lnTo>
                    <a:pt x="172758" y="369874"/>
                  </a:lnTo>
                  <a:lnTo>
                    <a:pt x="183591" y="369697"/>
                  </a:lnTo>
                  <a:lnTo>
                    <a:pt x="224942" y="365404"/>
                  </a:lnTo>
                  <a:lnTo>
                    <a:pt x="252844" y="359067"/>
                  </a:lnTo>
                  <a:lnTo>
                    <a:pt x="252844" y="306095"/>
                  </a:lnTo>
                  <a:close/>
                </a:path>
                <a:path w="1598295" h="372745">
                  <a:moveTo>
                    <a:pt x="383514" y="120281"/>
                  </a:moveTo>
                  <a:lnTo>
                    <a:pt x="323989" y="120281"/>
                  </a:lnTo>
                  <a:lnTo>
                    <a:pt x="323989" y="363562"/>
                  </a:lnTo>
                  <a:lnTo>
                    <a:pt x="383514" y="363562"/>
                  </a:lnTo>
                  <a:lnTo>
                    <a:pt x="383514" y="120281"/>
                  </a:lnTo>
                  <a:close/>
                </a:path>
                <a:path w="1598295" h="372745">
                  <a:moveTo>
                    <a:pt x="385013" y="0"/>
                  </a:moveTo>
                  <a:lnTo>
                    <a:pt x="322491" y="0"/>
                  </a:lnTo>
                  <a:lnTo>
                    <a:pt x="322491" y="64528"/>
                  </a:lnTo>
                  <a:lnTo>
                    <a:pt x="385013" y="64528"/>
                  </a:lnTo>
                  <a:lnTo>
                    <a:pt x="385013" y="0"/>
                  </a:lnTo>
                  <a:close/>
                </a:path>
                <a:path w="1598295" h="372745">
                  <a:moveTo>
                    <a:pt x="1290154" y="30187"/>
                  </a:moveTo>
                  <a:lnTo>
                    <a:pt x="1228661" y="30187"/>
                  </a:lnTo>
                  <a:lnTo>
                    <a:pt x="1228661" y="222529"/>
                  </a:lnTo>
                  <a:lnTo>
                    <a:pt x="1228128" y="239395"/>
                  </a:lnTo>
                  <a:lnTo>
                    <a:pt x="1220114" y="278269"/>
                  </a:lnTo>
                  <a:lnTo>
                    <a:pt x="1192237" y="310565"/>
                  </a:lnTo>
                  <a:lnTo>
                    <a:pt x="1149057" y="320471"/>
                  </a:lnTo>
                  <a:lnTo>
                    <a:pt x="1137031" y="319849"/>
                  </a:lnTo>
                  <a:lnTo>
                    <a:pt x="1097254" y="304825"/>
                  </a:lnTo>
                  <a:lnTo>
                    <a:pt x="1074254" y="267258"/>
                  </a:lnTo>
                  <a:lnTo>
                    <a:pt x="1069441" y="222529"/>
                  </a:lnTo>
                  <a:lnTo>
                    <a:pt x="1069441" y="30187"/>
                  </a:lnTo>
                  <a:lnTo>
                    <a:pt x="1007922" y="30187"/>
                  </a:lnTo>
                  <a:lnTo>
                    <a:pt x="1007922" y="228053"/>
                  </a:lnTo>
                  <a:lnTo>
                    <a:pt x="1008075" y="238340"/>
                  </a:lnTo>
                  <a:lnTo>
                    <a:pt x="1013485" y="282549"/>
                  </a:lnTo>
                  <a:lnTo>
                    <a:pt x="1030947" y="321678"/>
                  </a:lnTo>
                  <a:lnTo>
                    <a:pt x="1063688" y="352463"/>
                  </a:lnTo>
                  <a:lnTo>
                    <a:pt x="1100836" y="367296"/>
                  </a:lnTo>
                  <a:lnTo>
                    <a:pt x="1148283" y="372440"/>
                  </a:lnTo>
                  <a:lnTo>
                    <a:pt x="1161173" y="372122"/>
                  </a:lnTo>
                  <a:lnTo>
                    <a:pt x="1206373" y="364439"/>
                  </a:lnTo>
                  <a:lnTo>
                    <a:pt x="1241704" y="347370"/>
                  </a:lnTo>
                  <a:lnTo>
                    <a:pt x="1271930" y="314032"/>
                  </a:lnTo>
                  <a:lnTo>
                    <a:pt x="1286383" y="274574"/>
                  </a:lnTo>
                  <a:lnTo>
                    <a:pt x="1290154" y="228053"/>
                  </a:lnTo>
                  <a:lnTo>
                    <a:pt x="1290154" y="30187"/>
                  </a:lnTo>
                  <a:close/>
                </a:path>
                <a:path w="1598295" h="372745">
                  <a:moveTo>
                    <a:pt x="1597761" y="267220"/>
                  </a:moveTo>
                  <a:lnTo>
                    <a:pt x="1588960" y="223926"/>
                  </a:lnTo>
                  <a:lnTo>
                    <a:pt x="1557312" y="191439"/>
                  </a:lnTo>
                  <a:lnTo>
                    <a:pt x="1520748" y="177126"/>
                  </a:lnTo>
                  <a:lnTo>
                    <a:pt x="1476616" y="166662"/>
                  </a:lnTo>
                  <a:lnTo>
                    <a:pt x="1456143" y="161353"/>
                  </a:lnTo>
                  <a:lnTo>
                    <a:pt x="1424533" y="135636"/>
                  </a:lnTo>
                  <a:lnTo>
                    <a:pt x="1422755" y="128612"/>
                  </a:lnTo>
                  <a:lnTo>
                    <a:pt x="1422755" y="120078"/>
                  </a:lnTo>
                  <a:lnTo>
                    <a:pt x="1448282" y="82118"/>
                  </a:lnTo>
                  <a:lnTo>
                    <a:pt x="1486027" y="75882"/>
                  </a:lnTo>
                  <a:lnTo>
                    <a:pt x="1496758" y="76174"/>
                  </a:lnTo>
                  <a:lnTo>
                    <a:pt x="1543215" y="83223"/>
                  </a:lnTo>
                  <a:lnTo>
                    <a:pt x="1581175" y="95491"/>
                  </a:lnTo>
                  <a:lnTo>
                    <a:pt x="1581175" y="42735"/>
                  </a:lnTo>
                  <a:lnTo>
                    <a:pt x="1534477" y="29171"/>
                  </a:lnTo>
                  <a:lnTo>
                    <a:pt x="1493951" y="24244"/>
                  </a:lnTo>
                  <a:lnTo>
                    <a:pt x="1480502" y="23914"/>
                  </a:lnTo>
                  <a:lnTo>
                    <a:pt x="1467408" y="24307"/>
                  </a:lnTo>
                  <a:lnTo>
                    <a:pt x="1421777" y="33934"/>
                  </a:lnTo>
                  <a:lnTo>
                    <a:pt x="1387195" y="56540"/>
                  </a:lnTo>
                  <a:lnTo>
                    <a:pt x="1365453" y="92583"/>
                  </a:lnTo>
                  <a:lnTo>
                    <a:pt x="1360220" y="128612"/>
                  </a:lnTo>
                  <a:lnTo>
                    <a:pt x="1360728" y="140169"/>
                  </a:lnTo>
                  <a:lnTo>
                    <a:pt x="1372628" y="176479"/>
                  </a:lnTo>
                  <a:lnTo>
                    <a:pt x="1404480" y="204571"/>
                  </a:lnTo>
                  <a:lnTo>
                    <a:pt x="1448968" y="219544"/>
                  </a:lnTo>
                  <a:lnTo>
                    <a:pt x="1473136" y="224828"/>
                  </a:lnTo>
                  <a:lnTo>
                    <a:pt x="1493456" y="229616"/>
                  </a:lnTo>
                  <a:lnTo>
                    <a:pt x="1532382" y="254292"/>
                  </a:lnTo>
                  <a:lnTo>
                    <a:pt x="1534477" y="261213"/>
                  </a:lnTo>
                  <a:lnTo>
                    <a:pt x="1534477" y="269722"/>
                  </a:lnTo>
                  <a:lnTo>
                    <a:pt x="1517180" y="306070"/>
                  </a:lnTo>
                  <a:lnTo>
                    <a:pt x="1477454" y="319100"/>
                  </a:lnTo>
                  <a:lnTo>
                    <a:pt x="1455889" y="320471"/>
                  </a:lnTo>
                  <a:lnTo>
                    <a:pt x="1443431" y="320167"/>
                  </a:lnTo>
                  <a:lnTo>
                    <a:pt x="1395298" y="312750"/>
                  </a:lnTo>
                  <a:lnTo>
                    <a:pt x="1358722" y="299885"/>
                  </a:lnTo>
                  <a:lnTo>
                    <a:pt x="1358722" y="351840"/>
                  </a:lnTo>
                  <a:lnTo>
                    <a:pt x="1402803" y="367042"/>
                  </a:lnTo>
                  <a:lnTo>
                    <a:pt x="1442999" y="372110"/>
                  </a:lnTo>
                  <a:lnTo>
                    <a:pt x="1456626" y="372440"/>
                  </a:lnTo>
                  <a:lnTo>
                    <a:pt x="1472018" y="372046"/>
                  </a:lnTo>
                  <a:lnTo>
                    <a:pt x="1514386" y="366153"/>
                  </a:lnTo>
                  <a:lnTo>
                    <a:pt x="1559217" y="346951"/>
                  </a:lnTo>
                  <a:lnTo>
                    <a:pt x="1587703" y="314198"/>
                  </a:lnTo>
                  <a:lnTo>
                    <a:pt x="1597126" y="280327"/>
                  </a:lnTo>
                  <a:lnTo>
                    <a:pt x="1597761" y="26722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4"/>
          <p:cNvSpPr txBox="1"/>
          <p:nvPr/>
        </p:nvSpPr>
        <p:spPr>
          <a:xfrm>
            <a:off x="5277579" y="9646872"/>
            <a:ext cx="1619250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85"/>
              </a:spcBef>
            </a:pPr>
            <a:r>
              <a:rPr sz="1000" spc="-3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8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Químic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Biol</a:t>
            </a:r>
            <a:r>
              <a:rPr sz="1000" b="1" spc="-45" dirty="0">
                <a:solidFill>
                  <a:srgbClr val="585656"/>
                </a:solidFill>
                <a:latin typeface="Corbel"/>
                <a:cs typeface="Corbel"/>
              </a:rPr>
              <a:t>ó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xic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Materiai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Moleculares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5" name="object 38"/>
          <p:cNvSpPr/>
          <p:nvPr/>
        </p:nvSpPr>
        <p:spPr>
          <a:xfrm>
            <a:off x="16842372" y="6305634"/>
            <a:ext cx="3856990" cy="1546225"/>
          </a:xfrm>
          <a:custGeom>
            <a:avLst/>
            <a:gdLst/>
            <a:ahLst/>
            <a:cxnLst/>
            <a:rect l="l" t="t" r="r" b="b"/>
            <a:pathLst>
              <a:path w="3856990" h="1546225">
                <a:moveTo>
                  <a:pt x="932453" y="0"/>
                </a:moveTo>
                <a:lnTo>
                  <a:pt x="98489" y="206925"/>
                </a:lnTo>
                <a:lnTo>
                  <a:pt x="0" y="1537670"/>
                </a:lnTo>
                <a:lnTo>
                  <a:pt x="870015" y="1545649"/>
                </a:lnTo>
                <a:lnTo>
                  <a:pt x="3856919" y="1524236"/>
                </a:lnTo>
                <a:lnTo>
                  <a:pt x="3784858" y="563249"/>
                </a:lnTo>
                <a:lnTo>
                  <a:pt x="93245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40"/>
          <p:cNvSpPr/>
          <p:nvPr/>
        </p:nvSpPr>
        <p:spPr>
          <a:xfrm>
            <a:off x="19043811" y="6684873"/>
            <a:ext cx="1059815" cy="852169"/>
          </a:xfrm>
          <a:custGeom>
            <a:avLst/>
            <a:gdLst/>
            <a:ahLst/>
            <a:cxnLst/>
            <a:rect l="l" t="t" r="r" b="b"/>
            <a:pathLst>
              <a:path w="1059814" h="852170">
                <a:moveTo>
                  <a:pt x="0" y="0"/>
                </a:moveTo>
                <a:lnTo>
                  <a:pt x="9214" y="799870"/>
                </a:lnTo>
                <a:lnTo>
                  <a:pt x="1059255" y="852089"/>
                </a:lnTo>
                <a:lnTo>
                  <a:pt x="1024010" y="1812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3"/>
          <p:cNvSpPr/>
          <p:nvPr/>
        </p:nvSpPr>
        <p:spPr>
          <a:xfrm>
            <a:off x="17712383" y="6305630"/>
            <a:ext cx="2987040" cy="1546225"/>
          </a:xfrm>
          <a:custGeom>
            <a:avLst/>
            <a:gdLst/>
            <a:ahLst/>
            <a:cxnLst/>
            <a:rect l="l" t="t" r="r" b="b"/>
            <a:pathLst>
              <a:path w="2987040" h="1546225">
                <a:moveTo>
                  <a:pt x="62437" y="0"/>
                </a:moveTo>
                <a:lnTo>
                  <a:pt x="0" y="1545659"/>
                </a:lnTo>
                <a:lnTo>
                  <a:pt x="2986903" y="1524246"/>
                </a:lnTo>
                <a:lnTo>
                  <a:pt x="2965073" y="1233124"/>
                </a:lnTo>
                <a:lnTo>
                  <a:pt x="2333227" y="1233124"/>
                </a:lnTo>
                <a:lnTo>
                  <a:pt x="1280411" y="1181691"/>
                </a:lnTo>
                <a:lnTo>
                  <a:pt x="1273134" y="388145"/>
                </a:lnTo>
                <a:lnTo>
                  <a:pt x="1331425" y="379244"/>
                </a:lnTo>
                <a:lnTo>
                  <a:pt x="1983007" y="379244"/>
                </a:lnTo>
                <a:lnTo>
                  <a:pt x="62437" y="0"/>
                </a:lnTo>
                <a:close/>
              </a:path>
              <a:path w="2987040" h="1546225">
                <a:moveTo>
                  <a:pt x="1983007" y="379244"/>
                </a:moveTo>
                <a:lnTo>
                  <a:pt x="1331425" y="379244"/>
                </a:lnTo>
                <a:lnTo>
                  <a:pt x="2355436" y="560475"/>
                </a:lnTo>
                <a:lnTo>
                  <a:pt x="2390691" y="1231334"/>
                </a:lnTo>
                <a:lnTo>
                  <a:pt x="2333227" y="1233124"/>
                </a:lnTo>
                <a:lnTo>
                  <a:pt x="2965073" y="1233124"/>
                </a:lnTo>
                <a:lnTo>
                  <a:pt x="2914843" y="563249"/>
                </a:lnTo>
                <a:lnTo>
                  <a:pt x="1983007" y="37924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99" y="8990290"/>
            <a:ext cx="2676220" cy="9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2" name="Google Shape;72;p7"/>
          <p:cNvCxnSpPr>
            <a:cxnSpLocks/>
            <a:stCxn id="75" idx="1"/>
            <a:endCxn id="106" idx="3"/>
          </p:cNvCxnSpPr>
          <p:nvPr/>
        </p:nvCxnSpPr>
        <p:spPr bwMode="auto">
          <a:xfrm flipH="1">
            <a:off x="6449894" y="2524332"/>
            <a:ext cx="11579646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7"/>
          <p:cNvSpPr/>
          <p:nvPr/>
        </p:nvSpPr>
        <p:spPr bwMode="auto">
          <a:xfrm>
            <a:off x="18029540" y="2251332"/>
            <a:ext cx="4885222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CONSELLO EMPRESARIAL E SOCIAL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6" name="Google Shape;76;p7"/>
          <p:cNvCxnSpPr>
            <a:cxnSpLocks/>
          </p:cNvCxnSpPr>
          <p:nvPr/>
        </p:nvCxnSpPr>
        <p:spPr bwMode="auto">
          <a:xfrm rot="10800000" flipH="1">
            <a:off x="12598178" y="1643256"/>
            <a:ext cx="8100" cy="302400"/>
          </a:xfrm>
          <a:prstGeom prst="straightConnector1">
            <a:avLst/>
          </a:pr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7"/>
          <p:cNvSpPr/>
          <p:nvPr/>
        </p:nvSpPr>
        <p:spPr bwMode="auto">
          <a:xfrm>
            <a:off x="2774493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ESTRATÉXICA</a:t>
            </a:r>
          </a:p>
        </p:txBody>
      </p:sp>
      <p:sp>
        <p:nvSpPr>
          <p:cNvPr id="81" name="Google Shape;81;p7"/>
          <p:cNvSpPr/>
          <p:nvPr/>
        </p:nvSpPr>
        <p:spPr bwMode="auto">
          <a:xfrm>
            <a:off x="7878853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TÉCNICA</a:t>
            </a:r>
          </a:p>
        </p:txBody>
      </p:sp>
      <p:sp>
        <p:nvSpPr>
          <p:cNvPr id="82" name="Google Shape;82;p7"/>
          <p:cNvSpPr/>
          <p:nvPr/>
        </p:nvSpPr>
        <p:spPr bwMode="auto">
          <a:xfrm>
            <a:off x="12983212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DE COMUNICACIÓN</a:t>
            </a:r>
          </a:p>
        </p:txBody>
      </p:sp>
      <p:sp>
        <p:nvSpPr>
          <p:cNvPr id="83" name="Google Shape;83;p7"/>
          <p:cNvSpPr/>
          <p:nvPr/>
        </p:nvSpPr>
        <p:spPr bwMode="auto">
          <a:xfrm>
            <a:off x="18087572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ÁREA DE PLANIFICACIÓN</a:t>
            </a:r>
          </a:p>
        </p:txBody>
      </p:sp>
      <p:cxnSp>
        <p:nvCxnSpPr>
          <p:cNvPr id="88" name="Google Shape;88;p7"/>
          <p:cNvCxnSpPr>
            <a:cxnSpLocks/>
          </p:cNvCxnSpPr>
          <p:nvPr/>
        </p:nvCxnSpPr>
        <p:spPr bwMode="auto">
          <a:xfrm flipH="1">
            <a:off x="4917323" y="12139153"/>
            <a:ext cx="15282000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7"/>
          <p:cNvCxnSpPr>
            <a:cxnSpLocks/>
          </p:cNvCxnSpPr>
          <p:nvPr/>
        </p:nvCxnSpPr>
        <p:spPr bwMode="auto">
          <a:xfrm>
            <a:off x="4922431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7"/>
          <p:cNvCxnSpPr>
            <a:cxnSpLocks/>
          </p:cNvCxnSpPr>
          <p:nvPr/>
        </p:nvCxnSpPr>
        <p:spPr bwMode="auto">
          <a:xfrm>
            <a:off x="10015308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7"/>
          <p:cNvCxnSpPr>
            <a:cxnSpLocks/>
          </p:cNvCxnSpPr>
          <p:nvPr/>
        </p:nvCxnSpPr>
        <p:spPr bwMode="auto">
          <a:xfrm>
            <a:off x="15118256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" name="Google Shape;92;p7"/>
          <p:cNvCxnSpPr>
            <a:cxnSpLocks/>
          </p:cNvCxnSpPr>
          <p:nvPr/>
        </p:nvCxnSpPr>
        <p:spPr bwMode="auto">
          <a:xfrm>
            <a:off x="20193907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7"/>
          <p:cNvSpPr/>
          <p:nvPr/>
        </p:nvSpPr>
        <p:spPr bwMode="auto">
          <a:xfrm>
            <a:off x="2683406" y="2930400"/>
            <a:ext cx="4942236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ontserrat SemiBold"/>
              <a:cs typeface="Arial"/>
            </a:endParaRPr>
          </a:p>
        </p:txBody>
      </p:sp>
      <p:pic>
        <p:nvPicPr>
          <p:cNvPr id="94" name="Google Shape;94;p7"/>
          <p:cNvPicPr/>
          <p:nvPr/>
        </p:nvPicPr>
        <p:blipFill>
          <a:blip r:embed="rId2">
            <a:alphaModFix/>
          </a:blip>
          <a:srcRect l="16193" r="16192"/>
          <a:stretch/>
        </p:blipFill>
        <p:spPr bwMode="auto">
          <a:xfrm>
            <a:off x="1945746" y="3220527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/>
          <p:cNvPicPr/>
          <p:nvPr/>
        </p:nvPicPr>
        <p:blipFill>
          <a:blip r:embed="rId3">
            <a:alphaModFix/>
          </a:blip>
          <a:srcRect t="15711" b="15710"/>
          <a:stretch/>
        </p:blipFill>
        <p:spPr bwMode="auto">
          <a:xfrm>
            <a:off x="1945746" y="4462175"/>
            <a:ext cx="1196198" cy="10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/>
          <p:nvPr/>
        </p:nvPicPr>
        <p:blipFill>
          <a:blip r:embed="rId4">
            <a:alphaModFix/>
          </a:blip>
          <a:srcRect t="15325" b="15325"/>
          <a:stretch/>
        </p:blipFill>
        <p:spPr bwMode="auto">
          <a:xfrm>
            <a:off x="1945746" y="5703825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/>
          <p:nvPr/>
        </p:nvPicPr>
        <p:blipFill>
          <a:blip r:embed="rId5">
            <a:alphaModFix/>
          </a:blip>
          <a:srcRect t="17337" b="17337"/>
          <a:stretch/>
        </p:blipFill>
        <p:spPr bwMode="auto">
          <a:xfrm>
            <a:off x="1945746" y="6945473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/>
          <p:nvPr/>
        </p:nvPicPr>
        <p:blipFill>
          <a:blip r:embed="rId6">
            <a:alphaModFix/>
          </a:blip>
          <a:srcRect t="19249" b="19248"/>
          <a:stretch/>
        </p:blipFill>
        <p:spPr bwMode="auto">
          <a:xfrm>
            <a:off x="1945747" y="8187121"/>
            <a:ext cx="1196197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/>
          <p:cNvPicPr>
            <a:picLocks noChangeAspect="1"/>
          </p:cNvPicPr>
          <p:nvPr/>
        </p:nvPicPr>
        <p:blipFill>
          <a:blip r:embed="rId7">
            <a:alphaModFix/>
          </a:blip>
          <a:srcRect t="-51" b="12539"/>
          <a:stretch/>
        </p:blipFill>
        <p:spPr bwMode="auto">
          <a:xfrm>
            <a:off x="13788144" y="5551898"/>
            <a:ext cx="2468311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 txBox="1"/>
          <p:nvPr/>
        </p:nvSpPr>
        <p:spPr bwMode="auto">
          <a:xfrm>
            <a:off x="3324777" y="3077608"/>
            <a:ext cx="412489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RAMÓN LÓPEZ DE MÁNTARAS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INSTITUT D’INVESTIGACIÓ EN INTELIGÉNCIA ARTIFICIAL DEL CENTRO SUPERIOR DE INVESTIGACIONES CIENTÍFICAS - IIIA-CSIC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2" name="Google Shape;102;p7"/>
          <p:cNvSpPr txBox="1"/>
          <p:nvPr/>
        </p:nvSpPr>
        <p:spPr bwMode="auto">
          <a:xfrm>
            <a:off x="3324777" y="4425616"/>
            <a:ext cx="412405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MAITE TABOADA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SIMON FRASER UNIVERSITY – SFU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Canadá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3" name="Google Shape;103;p7"/>
          <p:cNvSpPr txBox="1"/>
          <p:nvPr/>
        </p:nvSpPr>
        <p:spPr bwMode="auto">
          <a:xfrm>
            <a:off x="3324777" y="5586342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GUSTAVO ALONSO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EIDGENÖSSISCHE TECHNISCHE HOCHSCHULE ZÜRICH – ETHZ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Suiza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4" name="Google Shape;104;p7"/>
          <p:cNvSpPr txBox="1"/>
          <p:nvPr/>
        </p:nvSpPr>
        <p:spPr bwMode="auto">
          <a:xfrm>
            <a:off x="3324777" y="6845627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FRANCISCO TIRADO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CENTRO DE SUPERCOMPUTACIÓN COMPLUTENSE DE LA UNIVERSIDAD COMPLUTENSE DE MADRID - UCM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5" name="Google Shape;105;p7"/>
          <p:cNvSpPr txBox="1"/>
          <p:nvPr/>
        </p:nvSpPr>
        <p:spPr bwMode="auto">
          <a:xfrm>
            <a:off x="3324777" y="8158746"/>
            <a:ext cx="4030764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PEDRO LARRAÑAGA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UNIVERSIDAD POLITÉCNICA DE MADRID - UPM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6" name="Google Shape;106;p7"/>
          <p:cNvSpPr/>
          <p:nvPr/>
        </p:nvSpPr>
        <p:spPr bwMode="auto">
          <a:xfrm>
            <a:off x="1925894" y="2251332"/>
            <a:ext cx="45240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COMISIÓN CIENTÍFICA EXTERNA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7" name="Google Shape;107;p7"/>
          <p:cNvSpPr/>
          <p:nvPr/>
        </p:nvSpPr>
        <p:spPr bwMode="auto">
          <a:xfrm>
            <a:off x="10691029" y="1398150"/>
            <a:ext cx="36882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COMISIÓN RECTORA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9" name="Google Shape;109;p7"/>
          <p:cNvSpPr txBox="1"/>
          <p:nvPr/>
        </p:nvSpPr>
        <p:spPr bwMode="auto">
          <a:xfrm>
            <a:off x="9204558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DIRECTOR CIENTÍFICO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</p:txBody>
      </p:sp>
      <p:sp>
        <p:nvSpPr>
          <p:cNvPr id="110" name="Google Shape;110;p7"/>
          <p:cNvSpPr txBox="1"/>
          <p:nvPr/>
        </p:nvSpPr>
        <p:spPr bwMode="auto">
          <a:xfrm>
            <a:off x="14211549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DIRECTORA ADXUNTA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</p:txBody>
      </p:sp>
      <p:cxnSp>
        <p:nvCxnSpPr>
          <p:cNvPr id="111" name="Google Shape;111;p7"/>
          <p:cNvCxnSpPr>
            <a:cxnSpLocks/>
          </p:cNvCxnSpPr>
          <p:nvPr/>
        </p:nvCxnSpPr>
        <p:spPr bwMode="auto">
          <a:xfrm>
            <a:off x="11642501" y="6631898"/>
            <a:ext cx="1374784" cy="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7"/>
          <p:cNvCxnSpPr>
            <a:cxnSpLocks/>
          </p:cNvCxnSpPr>
          <p:nvPr/>
        </p:nvCxnSpPr>
        <p:spPr bwMode="auto">
          <a:xfrm flipV="1">
            <a:off x="12329893" y="6631898"/>
            <a:ext cx="0" cy="1310856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7"/>
          <p:cNvSpPr txBox="1"/>
          <p:nvPr/>
        </p:nvSpPr>
        <p:spPr bwMode="auto">
          <a:xfrm>
            <a:off x="11776038" y="7947265"/>
            <a:ext cx="1443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Comisión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de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apoio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tabLst/>
              <a:defRPr/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4" name="Google Shape;114;p7"/>
          <p:cNvPicPr/>
          <p:nvPr/>
        </p:nvPicPr>
        <p:blipFill>
          <a:blip r:embed="rId8">
            <a:alphaModFix/>
          </a:blip>
          <a:srcRect t="12496" b="12495"/>
          <a:stretch/>
        </p:blipFill>
        <p:spPr bwMode="auto">
          <a:xfrm>
            <a:off x="1945747" y="9428769"/>
            <a:ext cx="1196196" cy="10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 bwMode="auto">
          <a:xfrm>
            <a:off x="3324777" y="9353613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DAVID ATIENZA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ÉCOLE POLYTECHNIQUE FÉDÉRALE DE LAUSANNE - EPFL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Suiza</a:t>
            </a:r>
          </a:p>
        </p:txBody>
      </p:sp>
      <p:pic>
        <p:nvPicPr>
          <p:cNvPr id="116" name="Google Shape;116;p7"/>
          <p:cNvPicPr>
            <a:picLocks noChangeAspect="1"/>
          </p:cNvPicPr>
          <p:nvPr/>
        </p:nvPicPr>
        <p:blipFill>
          <a:blip r:embed="rId9">
            <a:alphaModFix/>
          </a:blip>
          <a:srcRect r="-1512"/>
          <a:stretch/>
        </p:blipFill>
        <p:spPr bwMode="auto">
          <a:xfrm>
            <a:off x="18100916" y="3050863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>
            <a:picLocks noChangeAspect="1"/>
          </p:cNvPicPr>
          <p:nvPr/>
        </p:nvPicPr>
        <p:blipFill>
          <a:blip r:embed="rId10">
            <a:alphaModFix/>
          </a:blip>
          <a:srcRect l="-1092" r="-1977"/>
          <a:stretch/>
        </p:blipFill>
        <p:spPr bwMode="auto">
          <a:xfrm>
            <a:off x="20300919" y="3639345"/>
            <a:ext cx="2214161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>
            <a:picLocks noChangeAspect="1"/>
          </p:cNvPicPr>
          <p:nvPr/>
        </p:nvPicPr>
        <p:blipFill>
          <a:blip r:embed="rId11">
            <a:alphaModFix/>
          </a:blip>
          <a:srcRect t="19912" b="19912"/>
          <a:stretch/>
        </p:blipFill>
        <p:spPr bwMode="auto">
          <a:xfrm>
            <a:off x="18100916" y="4213020"/>
            <a:ext cx="1878963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/>
          <p:nvPr/>
        </p:nvPicPr>
        <p:blipFill>
          <a:blip r:embed="rId12">
            <a:alphaModFix/>
          </a:blip>
          <a:srcRect t="-271" b="3483"/>
          <a:stretch/>
        </p:blipFill>
        <p:spPr bwMode="auto">
          <a:xfrm>
            <a:off x="20300919" y="4434052"/>
            <a:ext cx="187177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>
            <a:picLocks noChangeAspect="1"/>
          </p:cNvPicPr>
          <p:nvPr/>
        </p:nvPicPr>
        <p:blipFill>
          <a:blip r:embed="rId13">
            <a:alphaModFix/>
          </a:blip>
          <a:srcRect l="2123" t="8846" r="3704" b="8604"/>
          <a:stretch/>
        </p:blipFill>
        <p:spPr bwMode="auto">
          <a:xfrm>
            <a:off x="17835936" y="5363677"/>
            <a:ext cx="2344776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>
            <a:picLocks noChangeAspect="1"/>
          </p:cNvPicPr>
          <p:nvPr/>
        </p:nvPicPr>
        <p:blipFill>
          <a:blip r:embed="rId14">
            <a:alphaModFix/>
          </a:blip>
          <a:srcRect l="2936" r="2936"/>
          <a:stretch/>
        </p:blipFill>
        <p:spPr bwMode="auto">
          <a:xfrm>
            <a:off x="18143323" y="6568492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>
            <a:picLocks noChangeAspect="1"/>
          </p:cNvPicPr>
          <p:nvPr/>
        </p:nvPicPr>
        <p:blipFill>
          <a:blip r:embed="rId15">
            <a:alphaModFix/>
          </a:blip>
          <a:srcRect l="-2086" r="-1186"/>
          <a:stretch/>
        </p:blipFill>
        <p:spPr bwMode="auto">
          <a:xfrm>
            <a:off x="20300929" y="10070041"/>
            <a:ext cx="2214150" cy="4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"/>
          <p:cNvCxnSpPr>
            <a:cxnSpLocks/>
          </p:cNvCxnSpPr>
          <p:nvPr/>
        </p:nvCxnSpPr>
        <p:spPr bwMode="auto">
          <a:xfrm>
            <a:off x="12534791" y="1944150"/>
            <a:ext cx="0" cy="57680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7"/>
          <p:cNvPicPr>
            <a:picLocks noChangeAspect="1"/>
          </p:cNvPicPr>
          <p:nvPr/>
        </p:nvPicPr>
        <p:blipFill>
          <a:blip r:embed="rId16">
            <a:alphaModFix/>
          </a:blip>
          <a:srcRect l="-580" r="579"/>
          <a:stretch/>
        </p:blipFill>
        <p:spPr bwMode="auto">
          <a:xfrm>
            <a:off x="17905629" y="8420969"/>
            <a:ext cx="1506397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>
            <a:picLocks noChangeAspect="1"/>
          </p:cNvPicPr>
          <p:nvPr/>
        </p:nvPicPr>
        <p:blipFill>
          <a:blip r:embed="rId17">
            <a:alphaModFix/>
          </a:blip>
          <a:stretch/>
        </p:blipFill>
        <p:spPr bwMode="auto">
          <a:xfrm>
            <a:off x="20594119" y="11102283"/>
            <a:ext cx="1627760" cy="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Gobernanza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60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38;g137c1428306_0_0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93;p7"/>
          <p:cNvSpPr/>
          <p:nvPr/>
        </p:nvSpPr>
        <p:spPr bwMode="auto">
          <a:xfrm>
            <a:off x="17430748" y="2930400"/>
            <a:ext cx="5499928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ontserrat SemiBold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0876950" y="6750600"/>
            <a:ext cx="1062097" cy="90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0"/>
          <a:srcRect t="2753" b="2917"/>
          <a:stretch/>
        </p:blipFill>
        <p:spPr bwMode="auto">
          <a:xfrm>
            <a:off x="20022285" y="5935709"/>
            <a:ext cx="2810238" cy="48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4168588" y="11389659"/>
            <a:ext cx="1148679" cy="332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1">
            <a:alphaModFix/>
          </a:blip>
          <a:srcRect l="26055" t="7036" r="27629" b="21579"/>
          <a:stretch/>
        </p:blipFill>
        <p:spPr bwMode="auto">
          <a:xfrm>
            <a:off x="1939446" y="10670419"/>
            <a:ext cx="1208799" cy="10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115;p7"/>
          <p:cNvSpPr txBox="1"/>
          <p:nvPr/>
        </p:nvSpPr>
        <p:spPr bwMode="auto">
          <a:xfrm>
            <a:off x="3324777" y="10570986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ANA PAIVA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INSTITUTO SUPERIOR TÉCNICO, UNIVERSIDADE DE LISBOA - IST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Portugal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75F4D"/>
              </a:highlight>
              <a:uLnTx/>
              <a:uFillTx/>
              <a:latin typeface="Arial"/>
              <a:ea typeface="Proxima Nova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2"/>
          <a:srcRect t="30184" b="30363"/>
          <a:stretch/>
        </p:blipFill>
        <p:spPr bwMode="auto">
          <a:xfrm>
            <a:off x="20070840" y="8509493"/>
            <a:ext cx="2449276" cy="54355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auto">
          <a:xfrm>
            <a:off x="3883058" y="10282730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7" name="Rectángulo 66"/>
          <p:cNvSpPr/>
          <p:nvPr/>
        </p:nvSpPr>
        <p:spPr bwMode="auto">
          <a:xfrm>
            <a:off x="4142230" y="11492166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3"/>
          <a:srcRect l="23530" r="24905"/>
          <a:stretch/>
        </p:blipFill>
        <p:spPr bwMode="auto">
          <a:xfrm>
            <a:off x="18268924" y="11001378"/>
            <a:ext cx="1627760" cy="789171"/>
          </a:xfrm>
          <a:prstGeom prst="rect">
            <a:avLst/>
          </a:prstGeom>
        </p:spPr>
      </p:pic>
      <p:pic>
        <p:nvPicPr>
          <p:cNvPr id="13" name="Imagen 12" descr="Un hombre con lentes y chaqueta negra&#10;&#10;Descripción generada automáticamente"/>
          <p:cNvPicPr>
            <a:picLocks noChangeAspect="1"/>
          </p:cNvPicPr>
          <p:nvPr/>
        </p:nvPicPr>
        <p:blipFill>
          <a:blip r:embed="rId24"/>
          <a:srcRect l="13049" r="11251"/>
          <a:stretch/>
        </p:blipFill>
        <p:spPr bwMode="auto">
          <a:xfrm>
            <a:off x="8778128" y="5530583"/>
            <a:ext cx="2468311" cy="2173553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25"/>
          <a:srcRect l="15187" t="12634" r="15442" b="12653"/>
          <a:stretch/>
        </p:blipFill>
        <p:spPr bwMode="auto">
          <a:xfrm>
            <a:off x="17905629" y="9334141"/>
            <a:ext cx="1889144" cy="10393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18198768" y="7621618"/>
            <a:ext cx="1910163" cy="3813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 bwMode="auto">
          <a:xfrm>
            <a:off x="1674889" y="2245660"/>
            <a:ext cx="21440605" cy="1069041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134" name="Google Shape;134;g137bfbc8294_1_64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36;g137c1428306_0_0"/>
          <p:cNvSpPr txBox="1"/>
          <p:nvPr/>
        </p:nvSpPr>
        <p:spPr bwMode="auto">
          <a:xfrm>
            <a:off x="1873600" y="638225"/>
            <a:ext cx="1170073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Programación científica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50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Rectángulo 13"/>
          <p:cNvSpPr/>
          <p:nvPr/>
        </p:nvSpPr>
        <p:spPr bwMode="auto">
          <a:xfrm>
            <a:off x="2326918" y="2875538"/>
            <a:ext cx="4956549" cy="801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5" name="CuadroTexto 14"/>
          <p:cNvSpPr txBox="1"/>
          <p:nvPr/>
        </p:nvSpPr>
        <p:spPr bwMode="auto">
          <a:xfrm>
            <a:off x="2627518" y="3372151"/>
            <a:ext cx="4992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DISPOSITIVOS E COMPUTACIÓN VERDE E INTELIXENTE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7685342" y="2875538"/>
            <a:ext cx="4956549" cy="801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7" name="CuadroTexto 16"/>
          <p:cNvSpPr txBox="1"/>
          <p:nvPr/>
        </p:nvSpPr>
        <p:spPr bwMode="auto">
          <a:xfrm>
            <a:off x="7985941" y="3374816"/>
            <a:ext cx="4921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FUNDAMENTOS DA INTELIXENCIA ARTIFICIAL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Rectángulo 17"/>
          <p:cNvSpPr/>
          <p:nvPr/>
        </p:nvSpPr>
        <p:spPr bwMode="auto">
          <a:xfrm>
            <a:off x="13008248" y="2875538"/>
            <a:ext cx="9613097" cy="80218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9" name="CuadroTexto 18"/>
          <p:cNvSpPr txBox="1"/>
          <p:nvPr/>
        </p:nvSpPr>
        <p:spPr bwMode="auto">
          <a:xfrm>
            <a:off x="13237467" y="3361199"/>
            <a:ext cx="502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TECNOLOXÍAS INTELIXENTES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 bwMode="auto">
          <a:xfrm>
            <a:off x="2813918" y="11436467"/>
            <a:ext cx="6259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MARCO ÉTICO, LEGAL, SOCIAL, ECONÓMICO E CULTURAL (ELSEC)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CuadroTexto 21"/>
          <p:cNvSpPr txBox="1"/>
          <p:nvPr/>
        </p:nvSpPr>
        <p:spPr bwMode="auto">
          <a:xfrm>
            <a:off x="13421532" y="11696180"/>
            <a:ext cx="224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IA fiable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0016" y="11273790"/>
            <a:ext cx="1480664" cy="136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 bwMode="auto">
          <a:xfrm>
            <a:off x="4470905" y="5732031"/>
            <a:ext cx="3020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l-ES" sz="24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Computación de altas prestacións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470905" y="8458305"/>
            <a:ext cx="2981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Deseño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electrónico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dispositivos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intelixentes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13918" y="5463531"/>
            <a:ext cx="1319705" cy="136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43420" y="8374470"/>
            <a:ext cx="1498299" cy="136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 bwMode="auto">
          <a:xfrm>
            <a:off x="9842562" y="5547364"/>
            <a:ext cx="3087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Aprendiza</a:t>
            </a:r>
            <a:r>
              <a:rPr lang="en-GB" sz="2400" dirty="0"/>
              <a:t>x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 </a:t>
            </a:r>
            <a:r>
              <a:rPr lang="en-GB" sz="2400" dirty="0"/>
              <a:t>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razoamento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automáticos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CuadroTexto 9"/>
          <p:cNvSpPr txBox="1"/>
          <p:nvPr/>
        </p:nvSpPr>
        <p:spPr bwMode="auto">
          <a:xfrm>
            <a:off x="9842562" y="8454630"/>
            <a:ext cx="2664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Ciencia e </a:t>
            </a:r>
            <a:r>
              <a:rPr lang="en-GB" sz="2400" dirty="0" err="1"/>
              <a:t>enxeñería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datos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procesos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123917" y="5463530"/>
            <a:ext cx="1302866" cy="136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200145" y="8314304"/>
            <a:ext cx="1433134" cy="136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19996990" y="8823961"/>
            <a:ext cx="283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Robótica</a:t>
            </a:r>
          </a:p>
        </p:txBody>
      </p:sp>
      <p:sp>
        <p:nvSpPr>
          <p:cNvPr id="11" name="CuadroTexto 10"/>
          <p:cNvSpPr txBox="1"/>
          <p:nvPr/>
        </p:nvSpPr>
        <p:spPr bwMode="auto">
          <a:xfrm>
            <a:off x="20033777" y="5732029"/>
            <a:ext cx="2065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Visión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por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computador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 bwMode="auto">
          <a:xfrm>
            <a:off x="15347668" y="8582805"/>
            <a:ext cx="203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Tecnoloxías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lingüísticas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CuadroTexto 12"/>
          <p:cNvSpPr txBox="1"/>
          <p:nvPr/>
        </p:nvSpPr>
        <p:spPr bwMode="auto">
          <a:xfrm>
            <a:off x="15360346" y="5792194"/>
            <a:ext cx="254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Realidade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virtual 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aumentada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500295" y="5463530"/>
            <a:ext cx="1498299" cy="136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8266853" y="5463530"/>
            <a:ext cx="1400567" cy="136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8266853" y="8314304"/>
            <a:ext cx="1465702" cy="136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3421532" y="8314304"/>
            <a:ext cx="1512852" cy="136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" name="Imagen 9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73716" y="2186974"/>
            <a:ext cx="20128000" cy="11322000"/>
          </a:xfrm>
          <a:prstGeom prst="rect">
            <a:avLst/>
          </a:prstGeom>
        </p:spPr>
      </p:pic>
      <p:sp>
        <p:nvSpPr>
          <p:cNvPr id="36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Equipo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37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g137c1428306_0_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 bwMode="auto">
          <a:xfrm>
            <a:off x="10618249" y="6740384"/>
            <a:ext cx="26144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6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157</a:t>
            </a:r>
            <a:r>
              <a:rPr kumimoji="0" lang="en-GB" sz="36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personas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8" name="CuadroTexto 67"/>
          <p:cNvSpPr txBox="1"/>
          <p:nvPr/>
        </p:nvSpPr>
        <p:spPr bwMode="auto">
          <a:xfrm>
            <a:off x="6402177" y="5786277"/>
            <a:ext cx="27944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vinculados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 bwMode="auto">
          <a:xfrm>
            <a:off x="7101590" y="4662852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31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CuadroTexto 68"/>
          <p:cNvSpPr txBox="1"/>
          <p:nvPr/>
        </p:nvSpPr>
        <p:spPr bwMode="auto">
          <a:xfrm>
            <a:off x="6473925" y="9277272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posdoutorais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0" name="Rectángulo 69"/>
          <p:cNvSpPr/>
          <p:nvPr/>
        </p:nvSpPr>
        <p:spPr bwMode="auto">
          <a:xfrm>
            <a:off x="7022405" y="8153848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7273373" y="2589055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" name="Rectángulo 70"/>
          <p:cNvSpPr/>
          <p:nvPr/>
        </p:nvSpPr>
        <p:spPr bwMode="auto">
          <a:xfrm>
            <a:off x="4815422" y="5589022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Rectángulo 71"/>
          <p:cNvSpPr/>
          <p:nvPr/>
        </p:nvSpPr>
        <p:spPr bwMode="auto">
          <a:xfrm>
            <a:off x="5123548" y="3648584"/>
            <a:ext cx="6238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Rectángulo 72"/>
          <p:cNvSpPr/>
          <p:nvPr/>
        </p:nvSpPr>
        <p:spPr bwMode="auto">
          <a:xfrm>
            <a:off x="4815422" y="890745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5" name="Rectángulo 74"/>
          <p:cNvSpPr/>
          <p:nvPr/>
        </p:nvSpPr>
        <p:spPr bwMode="auto">
          <a:xfrm>
            <a:off x="5615248" y="10775546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Rectángulo 75"/>
          <p:cNvSpPr/>
          <p:nvPr/>
        </p:nvSpPr>
        <p:spPr bwMode="auto">
          <a:xfrm>
            <a:off x="7446571" y="1155251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CuadroTexto 76"/>
          <p:cNvSpPr txBox="1"/>
          <p:nvPr/>
        </p:nvSpPr>
        <p:spPr bwMode="auto">
          <a:xfrm>
            <a:off x="10548947" y="11918431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colaboradores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8" name="Rectángulo 77"/>
          <p:cNvSpPr/>
          <p:nvPr/>
        </p:nvSpPr>
        <p:spPr bwMode="auto">
          <a:xfrm>
            <a:off x="11198332" y="10775546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12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" name="CuadroTexto 78"/>
          <p:cNvSpPr txBox="1"/>
          <p:nvPr/>
        </p:nvSpPr>
        <p:spPr bwMode="auto">
          <a:xfrm>
            <a:off x="13857242" y="10767833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Técnicos de investigación</a:t>
            </a:r>
          </a:p>
        </p:txBody>
      </p:sp>
      <p:sp>
        <p:nvSpPr>
          <p:cNvPr id="80" name="Rectángulo 79"/>
          <p:cNvSpPr/>
          <p:nvPr/>
        </p:nvSpPr>
        <p:spPr bwMode="auto">
          <a:xfrm>
            <a:off x="14364468" y="9683045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1" name="CuadroTexto 80"/>
          <p:cNvSpPr txBox="1"/>
          <p:nvPr/>
        </p:nvSpPr>
        <p:spPr bwMode="auto">
          <a:xfrm>
            <a:off x="15248826" y="7582248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Investigadores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predoutorais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2" name="Rectángulo 81"/>
          <p:cNvSpPr/>
          <p:nvPr/>
        </p:nvSpPr>
        <p:spPr bwMode="auto">
          <a:xfrm>
            <a:off x="15820894" y="6512352"/>
            <a:ext cx="14702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73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3" name="CuadroTexto 82"/>
          <p:cNvSpPr txBox="1"/>
          <p:nvPr/>
        </p:nvSpPr>
        <p:spPr bwMode="auto">
          <a:xfrm>
            <a:off x="13893100" y="4577418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Técnicos</a:t>
            </a: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de </a:t>
            </a:r>
            <a:r>
              <a:rPr kumimoji="0" lang="en-GB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apoio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4" name="Rectángulo 83"/>
          <p:cNvSpPr/>
          <p:nvPr/>
        </p:nvSpPr>
        <p:spPr bwMode="auto">
          <a:xfrm>
            <a:off x="14400326" y="3257067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5" name="Rectángulo 84"/>
          <p:cNvSpPr/>
          <p:nvPr/>
        </p:nvSpPr>
        <p:spPr bwMode="auto">
          <a:xfrm>
            <a:off x="17955079" y="9276073"/>
            <a:ext cx="625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6" name="Rectángulo 85"/>
          <p:cNvSpPr/>
          <p:nvPr/>
        </p:nvSpPr>
        <p:spPr bwMode="auto">
          <a:xfrm>
            <a:off x="18612777" y="7127905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27</a:t>
            </a:r>
            <a:r>
              <a:rPr kumimoji="0" lang="en-GB" sz="36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7" name="Rectángulo 86"/>
          <p:cNvSpPr/>
          <p:nvPr/>
        </p:nvSpPr>
        <p:spPr bwMode="auto">
          <a:xfrm>
            <a:off x="17686280" y="4964459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37</a:t>
            </a:r>
            <a:r>
              <a:rPr kumimoji="0" lang="en-GB" sz="36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lang="en-GB" sz="4400" b="0" i="0" u="none" strike="noStrike" kern="0" cap="none" spc="-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8" name="CuadroTexto 87"/>
          <p:cNvSpPr txBox="1"/>
          <p:nvPr/>
        </p:nvSpPr>
        <p:spPr bwMode="auto">
          <a:xfrm>
            <a:off x="6246939" y="179615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ERC – CoG</a:t>
            </a:r>
          </a:p>
        </p:txBody>
      </p:sp>
      <p:sp>
        <p:nvSpPr>
          <p:cNvPr id="89" name="CuadroTexto 88"/>
          <p:cNvSpPr txBox="1"/>
          <p:nvPr/>
        </p:nvSpPr>
        <p:spPr bwMode="auto">
          <a:xfrm>
            <a:off x="2386038" y="360199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Ramón y Cajal</a:t>
            </a:r>
          </a:p>
        </p:txBody>
      </p:sp>
      <p:sp>
        <p:nvSpPr>
          <p:cNvPr id="90" name="CuadroTexto 89"/>
          <p:cNvSpPr txBox="1"/>
          <p:nvPr/>
        </p:nvSpPr>
        <p:spPr bwMode="auto">
          <a:xfrm>
            <a:off x="2124889" y="9169534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Ramón y Cajal</a:t>
            </a:r>
          </a:p>
        </p:txBody>
      </p:sp>
      <p:sp>
        <p:nvSpPr>
          <p:cNvPr id="92" name="CuadroTexto 91"/>
          <p:cNvSpPr txBox="1"/>
          <p:nvPr/>
        </p:nvSpPr>
        <p:spPr bwMode="auto">
          <a:xfrm>
            <a:off x="2020324" y="5693816"/>
            <a:ext cx="261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Investigador distinguido</a:t>
            </a:r>
          </a:p>
        </p:txBody>
      </p:sp>
      <p:sp>
        <p:nvSpPr>
          <p:cNvPr id="94" name="CuadroTexto 93"/>
          <p:cNvSpPr txBox="1"/>
          <p:nvPr/>
        </p:nvSpPr>
        <p:spPr bwMode="auto">
          <a:xfrm>
            <a:off x="2884181" y="11323867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Beatriz Galindo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6" name="CuadroTexto 95"/>
          <p:cNvSpPr txBox="1"/>
          <p:nvPr/>
        </p:nvSpPr>
        <p:spPr bwMode="auto">
          <a:xfrm>
            <a:off x="6473923" y="12713183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María Zambrano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1" name="CuadroTexto 100"/>
          <p:cNvSpPr txBox="1"/>
          <p:nvPr/>
        </p:nvSpPr>
        <p:spPr bwMode="auto">
          <a:xfrm>
            <a:off x="18959512" y="5093739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internacionais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2" name="CuadroTexto 101"/>
          <p:cNvSpPr txBox="1"/>
          <p:nvPr/>
        </p:nvSpPr>
        <p:spPr bwMode="auto">
          <a:xfrm>
            <a:off x="19771828" y="7281792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Convocatorias RR.HH.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3" name="CuadroTexto 102"/>
          <p:cNvSpPr txBox="1"/>
          <p:nvPr/>
        </p:nvSpPr>
        <p:spPr bwMode="auto">
          <a:xfrm>
            <a:off x="18955291" y="9791797"/>
            <a:ext cx="327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ESRs de MSCA-ETN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Rectángulo 70"/>
          <p:cNvSpPr/>
          <p:nvPr/>
        </p:nvSpPr>
        <p:spPr bwMode="auto">
          <a:xfrm>
            <a:off x="12374494" y="5304373"/>
            <a:ext cx="4838161" cy="4261166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70" name="Rectángulo 69"/>
          <p:cNvSpPr/>
          <p:nvPr/>
        </p:nvSpPr>
        <p:spPr bwMode="auto">
          <a:xfrm>
            <a:off x="17200754" y="1607142"/>
            <a:ext cx="4763901" cy="4064529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553068" y="1607142"/>
            <a:ext cx="4821426" cy="3962396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2762646" y="5569539"/>
            <a:ext cx="4795164" cy="3996000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grpSp>
        <p:nvGrpSpPr>
          <p:cNvPr id="187" name="Google Shape;187;g1365a0f3c91_0_0"/>
          <p:cNvGrpSpPr/>
          <p:nvPr/>
        </p:nvGrpSpPr>
        <p:grpSpPr bwMode="auto">
          <a:xfrm rot="5400000">
            <a:off x="7553739" y="3171479"/>
            <a:ext cx="4808802" cy="4808802"/>
            <a:chOff x="2853194" y="6011146"/>
            <a:chExt cx="3335045" cy="3335045"/>
          </a:xfrm>
        </p:grpSpPr>
        <p:grpSp>
          <p:nvGrpSpPr>
            <p:cNvPr id="188" name="Google Shape;188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89" name="Google Shape;189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190" name="Google Shape;190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191" name="Google Shape;191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192" name="Google Shape;192;g1365a0f3c91_0_0"/>
          <p:cNvGrpSpPr/>
          <p:nvPr/>
        </p:nvGrpSpPr>
        <p:grpSpPr bwMode="auto">
          <a:xfrm rot="-5400000">
            <a:off x="2744267" y="3171812"/>
            <a:ext cx="4808802" cy="4808802"/>
            <a:chOff x="2853194" y="6011146"/>
            <a:chExt cx="3335045" cy="3335045"/>
          </a:xfrm>
        </p:grpSpPr>
        <p:grpSp>
          <p:nvGrpSpPr>
            <p:cNvPr id="193" name="Google Shape;193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94" name="Google Shape;194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195" name="Google Shape;195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196" name="Google Shape;196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197" name="Google Shape;197;g1365a0f3c91_0_0"/>
          <p:cNvGrpSpPr/>
          <p:nvPr/>
        </p:nvGrpSpPr>
        <p:grpSpPr bwMode="auto">
          <a:xfrm rot="-5400000">
            <a:off x="12379235" y="3171812"/>
            <a:ext cx="4808802" cy="4808802"/>
            <a:chOff x="2853194" y="6011146"/>
            <a:chExt cx="3335045" cy="3335045"/>
          </a:xfrm>
        </p:grpSpPr>
        <p:grpSp>
          <p:nvGrpSpPr>
            <p:cNvPr id="198" name="Google Shape;198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99" name="Google Shape;199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00" name="Google Shape;200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201" name="Google Shape;201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202" name="Google Shape;202;g1365a0f3c91_0_0"/>
          <p:cNvGrpSpPr/>
          <p:nvPr/>
        </p:nvGrpSpPr>
        <p:grpSpPr bwMode="auto">
          <a:xfrm rot="5400000">
            <a:off x="17225372" y="3171479"/>
            <a:ext cx="4808802" cy="4808802"/>
            <a:chOff x="2853194" y="6011146"/>
            <a:chExt cx="3335045" cy="3335045"/>
          </a:xfrm>
        </p:grpSpPr>
        <p:grpSp>
          <p:nvGrpSpPr>
            <p:cNvPr id="203" name="Google Shape;203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204" name="Google Shape;204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05" name="Google Shape;205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206" name="Google Shape;206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sp>
        <p:nvSpPr>
          <p:cNvPr id="207" name="Google Shape;207;g1365a0f3c91_0_0"/>
          <p:cNvSpPr txBox="1"/>
          <p:nvPr/>
        </p:nvSpPr>
        <p:spPr bwMode="auto">
          <a:xfrm>
            <a:off x="3158468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 dirty="0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Grado e </a:t>
            </a:r>
            <a:r>
              <a:rPr lang="en-US" sz="3900" b="1" dirty="0" err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Máster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08" name="Google Shape;208;g1365a0f3c91_0_0"/>
          <p:cNvSpPr txBox="1"/>
          <p:nvPr/>
        </p:nvSpPr>
        <p:spPr bwMode="auto">
          <a:xfrm>
            <a:off x="7967944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 dirty="0" err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Predoutoral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09" name="Google Shape;209;g1365a0f3c91_0_0"/>
          <p:cNvSpPr txBox="1"/>
          <p:nvPr/>
        </p:nvSpPr>
        <p:spPr bwMode="auto">
          <a:xfrm>
            <a:off x="12803757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s-ES" sz="3900" b="1" dirty="0" err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Posdoutoral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10" name="Google Shape;210;g1365a0f3c91_0_0"/>
          <p:cNvSpPr txBox="1"/>
          <p:nvPr/>
        </p:nvSpPr>
        <p:spPr bwMode="auto">
          <a:xfrm>
            <a:off x="17690648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Vinculación</a:t>
            </a:r>
            <a:endParaRPr sz="3900" b="0" i="0" u="none" strike="noStrike" cap="none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27" name="Google Shape;227;g1365a0f3c91_0_0"/>
          <p:cNvSpPr txBox="1"/>
          <p:nvPr/>
        </p:nvSpPr>
        <p:spPr bwMode="auto">
          <a:xfrm>
            <a:off x="2919980" y="8118323"/>
            <a:ext cx="4369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Bolsas de verán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sp>
        <p:nvSpPr>
          <p:cNvPr id="228" name="Google Shape;228;g1365a0f3c91_0_0"/>
          <p:cNvSpPr txBox="1"/>
          <p:nvPr/>
        </p:nvSpPr>
        <p:spPr bwMode="auto">
          <a:xfrm>
            <a:off x="7583094" y="1607142"/>
            <a:ext cx="4779600" cy="11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Contratos inicio á investigación</a:t>
            </a:r>
          </a:p>
          <a:p>
            <a:pPr algn="ctr">
              <a:lnSpc>
                <a:spcPct val="11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ea typeface="Proxima Nova Semibold"/>
              </a:rPr>
              <a:t>C</a:t>
            </a:r>
            <a:r>
              <a:rPr lang="en-U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onvocatorias</a:t>
            </a:r>
            <a:r>
              <a:rPr lang="en-U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 predoc de RRHH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sp>
        <p:nvSpPr>
          <p:cNvPr id="229" name="Google Shape;229;g1365a0f3c91_0_0"/>
          <p:cNvSpPr txBox="1"/>
          <p:nvPr/>
        </p:nvSpPr>
        <p:spPr bwMode="auto">
          <a:xfrm>
            <a:off x="12458569" y="8118572"/>
            <a:ext cx="4711388" cy="138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buFont typeface="Arial"/>
              <a:buNone/>
              <a:defRPr/>
            </a:pPr>
            <a:r>
              <a:rPr lang="en-US" sz="2400" dirty="0">
                <a:solidFill>
                  <a:schemeClr val="accent5"/>
                </a:solidFill>
                <a:ea typeface="Proxima Nova Semibold"/>
              </a:rPr>
              <a:t>ERC, </a:t>
            </a:r>
            <a:r>
              <a:rPr lang="en-US" sz="2400" dirty="0" err="1">
                <a:solidFill>
                  <a:schemeClr val="accent5"/>
                </a:solidFill>
                <a:ea typeface="Proxima Nova Semibold"/>
              </a:rPr>
              <a:t>Oportunius</a:t>
            </a:r>
            <a:r>
              <a:rPr lang="en-US" sz="2400" dirty="0">
                <a:solidFill>
                  <a:schemeClr val="accent5"/>
                </a:solidFill>
                <a:ea typeface="Proxima Nova Semibold"/>
              </a:rPr>
              <a:t>, MSCA-PF</a:t>
            </a:r>
            <a:r>
              <a:rPr lang="en-U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,</a:t>
            </a:r>
            <a:endParaRPr dirty="0"/>
          </a:p>
          <a:p>
            <a:pPr marL="0" lvl="0" indent="0" algn="ctr">
              <a:lnSpc>
                <a:spcPct val="107915"/>
              </a:lnSpc>
              <a:buFont typeface="Arial"/>
              <a:buNone/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Ramón y Cajal, Beatriz Galindo, María Zambrano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pic>
        <p:nvPicPr>
          <p:cNvPr id="231" name="Google Shape;231;g1365a0f3c91_0_0"/>
          <p:cNvPicPr>
            <a:picLocks noChangeAspect="1"/>
          </p:cNvPicPr>
          <p:nvPr/>
        </p:nvPicPr>
        <p:blipFill>
          <a:blip r:embed="rId2">
            <a:alphaModFix/>
          </a:blip>
          <a:srcRect l="14163" t="16178" r="21236" b="15369"/>
          <a:stretch/>
        </p:blipFill>
        <p:spPr bwMode="auto">
          <a:xfrm>
            <a:off x="4492282" y="4320072"/>
            <a:ext cx="1224896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365a0f3c91_0_0"/>
          <p:cNvPicPr>
            <a:picLocks noChangeAspect="1"/>
          </p:cNvPicPr>
          <p:nvPr/>
        </p:nvPicPr>
        <p:blipFill>
          <a:blip r:embed="rId3">
            <a:alphaModFix/>
          </a:blip>
          <a:srcRect l="14780" t="14830" r="13977" b="11347"/>
          <a:stretch/>
        </p:blipFill>
        <p:spPr bwMode="auto">
          <a:xfrm>
            <a:off x="9390586" y="4320072"/>
            <a:ext cx="1152758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365a0f3c91_0_0"/>
          <p:cNvPicPr>
            <a:picLocks noChangeAspect="1"/>
          </p:cNvPicPr>
          <p:nvPr/>
        </p:nvPicPr>
        <p:blipFill>
          <a:blip r:embed="rId4">
            <a:alphaModFix/>
          </a:blip>
          <a:srcRect l="11424" t="8533" r="13034" b="11111"/>
          <a:stretch/>
        </p:blipFill>
        <p:spPr bwMode="auto">
          <a:xfrm>
            <a:off x="14270280" y="4320072"/>
            <a:ext cx="108781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365a0f3c91_0_0"/>
          <p:cNvPicPr>
            <a:picLocks noChangeAspect="1"/>
          </p:cNvPicPr>
          <p:nvPr/>
        </p:nvPicPr>
        <p:blipFill>
          <a:blip r:embed="rId5">
            <a:alphaModFix/>
          </a:blip>
          <a:srcRect l="5916" t="11429" r="8795" b="4546"/>
          <a:stretch/>
        </p:blipFill>
        <p:spPr bwMode="auto">
          <a:xfrm>
            <a:off x="19210354" y="4320072"/>
            <a:ext cx="1032508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365a0f3c91_0_0"/>
          <p:cNvSpPr txBox="1"/>
          <p:nvPr/>
        </p:nvSpPr>
        <p:spPr bwMode="auto">
          <a:xfrm>
            <a:off x="7411" y="10092657"/>
            <a:ext cx="2438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dirty="0">
                <a:latin typeface="Arial"/>
                <a:ea typeface="Proxima Nova"/>
                <a:cs typeface="Arial"/>
              </a:rPr>
              <a:t>ACCIÓNS +DESTACADAS</a:t>
            </a:r>
            <a:endParaRPr sz="2800" b="1" dirty="0">
              <a:latin typeface="Arial"/>
              <a:ea typeface="Proxima Nova"/>
              <a:cs typeface="Arial"/>
            </a:endParaRPr>
          </a:p>
        </p:txBody>
      </p:sp>
      <p:sp>
        <p:nvSpPr>
          <p:cNvPr id="236" name="Google Shape;236;g1365a0f3c91_0_0"/>
          <p:cNvSpPr/>
          <p:nvPr/>
        </p:nvSpPr>
        <p:spPr bwMode="auto">
          <a:xfrm>
            <a:off x="7245157" y="526797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237" name="Google Shape;237;g1365a0f3c91_0_0"/>
          <p:cNvSpPr/>
          <p:nvPr/>
        </p:nvSpPr>
        <p:spPr bwMode="auto">
          <a:xfrm>
            <a:off x="12067794" y="526797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238" name="Google Shape;238;g1365a0f3c91_0_0"/>
          <p:cNvSpPr/>
          <p:nvPr/>
        </p:nvSpPr>
        <p:spPr bwMode="auto">
          <a:xfrm>
            <a:off x="16893294" y="526762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65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defRPr/>
            </a:pPr>
            <a:r>
              <a:rPr lang="en-US" sz="7100" b="0" i="0" u="none" strike="noStrike" cap="none">
                <a:solidFill>
                  <a:schemeClr val="accent1"/>
                </a:solidFill>
                <a:latin typeface="Arial"/>
                <a:ea typeface="Proxima Nova Semibold"/>
                <a:cs typeface="Arial"/>
              </a:rPr>
              <a:t>Talento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Proxima Nova"/>
              <a:cs typeface="Arial"/>
            </a:endParaRPr>
          </a:p>
        </p:txBody>
      </p:sp>
      <p:cxnSp>
        <p:nvCxnSpPr>
          <p:cNvPr id="66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" name="Google Shape;38;g137c1428306_0_0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 bwMode="auto">
          <a:xfrm>
            <a:off x="4704849" y="6343872"/>
            <a:ext cx="887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RO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147" name="Rectángulo 146"/>
          <p:cNvSpPr/>
          <p:nvPr/>
        </p:nvSpPr>
        <p:spPr bwMode="auto">
          <a:xfrm>
            <a:off x="9636112" y="6362495"/>
            <a:ext cx="7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R1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148" name="Rectángulo 147"/>
          <p:cNvSpPr/>
          <p:nvPr/>
        </p:nvSpPr>
        <p:spPr bwMode="auto">
          <a:xfrm>
            <a:off x="14432150" y="6362495"/>
            <a:ext cx="7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R2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149" name="Rectángulo 148"/>
          <p:cNvSpPr/>
          <p:nvPr/>
        </p:nvSpPr>
        <p:spPr bwMode="auto">
          <a:xfrm>
            <a:off x="19277637" y="6362495"/>
            <a:ext cx="144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R3-4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 bwMode="auto">
          <a:xfrm>
            <a:off x="857303" y="11899455"/>
            <a:ext cx="3690204" cy="125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Comisión de Formación </a:t>
            </a:r>
            <a:endParaRPr dirty="0"/>
          </a:p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ea typeface="Proxima Nova"/>
              </a:rPr>
              <a:t>e</a:t>
            </a: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Desenvolvemento</a:t>
            </a: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 Profesional</a:t>
            </a:r>
            <a:endParaRPr lang="es-ES" sz="3200" dirty="0">
              <a:solidFill>
                <a:schemeClr val="accent5"/>
              </a:solidFill>
              <a:latin typeface="Arial"/>
              <a:ea typeface="Proxima Nova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4862561" y="11899455"/>
            <a:ext cx="214744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Programa de </a:t>
            </a:r>
            <a:endParaRPr/>
          </a:p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Formación </a:t>
            </a:r>
            <a:endParaRPr/>
          </a:p>
        </p:txBody>
      </p:sp>
      <p:pic>
        <p:nvPicPr>
          <p:cNvPr id="12" name="Imagen 11" descr="Icono&#10;&#10;Descripción generada automáticamente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1222578" y="11060809"/>
            <a:ext cx="780028" cy="780028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baja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5015856" y="11060809"/>
            <a:ext cx="780028" cy="780028"/>
          </a:xfrm>
          <a:prstGeom prst="rect">
            <a:avLst/>
          </a:prstGeom>
        </p:spPr>
      </p:pic>
      <p:pic>
        <p:nvPicPr>
          <p:cNvPr id="18" name="Imagen 17" descr="Forma&#10;&#10;Descripción generada automáticamente con confianza baja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1914464" y="11095920"/>
            <a:ext cx="780028" cy="7800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rcRect l="24581" t="4075" r="28555" b="23043"/>
          <a:stretch/>
        </p:blipFill>
        <p:spPr bwMode="auto">
          <a:xfrm>
            <a:off x="18116919" y="11060809"/>
            <a:ext cx="784296" cy="780028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 bwMode="auto">
          <a:xfrm>
            <a:off x="8224608" y="11899455"/>
            <a:ext cx="1818411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Team building</a:t>
            </a:r>
          </a:p>
        </p:txBody>
      </p:sp>
      <p:sp>
        <p:nvSpPr>
          <p:cNvPr id="90" name="Rectángulo 89"/>
          <p:cNvSpPr/>
          <p:nvPr/>
        </p:nvSpPr>
        <p:spPr bwMode="auto">
          <a:xfrm>
            <a:off x="10790830" y="11899455"/>
            <a:ext cx="302710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Captación e </a:t>
            </a:r>
            <a:endParaRPr dirty="0"/>
          </a:p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retención de talento</a:t>
            </a:r>
            <a:endParaRPr dirty="0"/>
          </a:p>
        </p:txBody>
      </p:sp>
      <p:sp>
        <p:nvSpPr>
          <p:cNvPr id="100" name="Rectángulo 99"/>
          <p:cNvSpPr/>
          <p:nvPr/>
        </p:nvSpPr>
        <p:spPr bwMode="auto">
          <a:xfrm>
            <a:off x="14536452" y="11899455"/>
            <a:ext cx="1756297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Paquete </a:t>
            </a:r>
            <a:endParaRPr dirty="0"/>
          </a:p>
          <a:p>
            <a:pPr lvl="0" algn="ctr">
              <a:lnSpc>
                <a:spcPct val="107915"/>
              </a:lnSpc>
              <a:defRPr/>
            </a:pP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benvida</a:t>
            </a:r>
            <a:endParaRPr dirty="0"/>
          </a:p>
        </p:txBody>
      </p:sp>
      <p:sp>
        <p:nvSpPr>
          <p:cNvPr id="101" name="Rectángulo 100"/>
          <p:cNvSpPr/>
          <p:nvPr/>
        </p:nvSpPr>
        <p:spPr bwMode="auto">
          <a:xfrm>
            <a:off x="17690649" y="11899455"/>
            <a:ext cx="1586988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Rede de </a:t>
            </a:r>
            <a:endParaRPr dirty="0"/>
          </a:p>
          <a:p>
            <a:pPr lvl="0" algn="ctr">
              <a:lnSpc>
                <a:spcPct val="107915"/>
              </a:lnSpc>
              <a:defRPr/>
            </a:pP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alumni</a:t>
            </a:r>
            <a:endParaRPr lang="es-ES" sz="2400" dirty="0">
              <a:solidFill>
                <a:schemeClr val="accent5"/>
              </a:solidFill>
              <a:latin typeface="Arial"/>
              <a:ea typeface="Proxima Nova"/>
              <a:cs typeface="Arial"/>
            </a:endParaRPr>
          </a:p>
        </p:txBody>
      </p:sp>
      <p:sp>
        <p:nvSpPr>
          <p:cNvPr id="102" name="Rectángulo 101"/>
          <p:cNvSpPr/>
          <p:nvPr/>
        </p:nvSpPr>
        <p:spPr bwMode="auto">
          <a:xfrm>
            <a:off x="20526233" y="11899455"/>
            <a:ext cx="214744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Programa de </a:t>
            </a:r>
            <a:endParaRPr dirty="0"/>
          </a:p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incentivos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318526" y="11053481"/>
            <a:ext cx="871835" cy="7793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497477" y="11053481"/>
            <a:ext cx="904858" cy="7793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rcRect l="11237" r="16567"/>
          <a:stretch/>
        </p:blipFill>
        <p:spPr bwMode="auto">
          <a:xfrm>
            <a:off x="8575426" y="11053481"/>
            <a:ext cx="1116773" cy="755318"/>
          </a:xfrm>
          <a:prstGeom prst="rect">
            <a:avLst/>
          </a:prstGeom>
        </p:spPr>
      </p:pic>
      <p:sp>
        <p:nvSpPr>
          <p:cNvPr id="9" name="Google Shape;228;g1365a0f3c91_0_0">
            <a:extLst>
              <a:ext uri="{FF2B5EF4-FFF2-40B4-BE49-F238E27FC236}">
                <a16:creationId xmlns:a16="http://schemas.microsoft.com/office/drawing/2014/main" id="{E79C2EC0-4ADC-316A-3D73-8A344178DA4C}"/>
              </a:ext>
            </a:extLst>
          </p:cNvPr>
          <p:cNvSpPr txBox="1"/>
          <p:nvPr/>
        </p:nvSpPr>
        <p:spPr bwMode="auto">
          <a:xfrm>
            <a:off x="17169957" y="1638840"/>
            <a:ext cx="4779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Investigador/a vinculado/a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ea typeface="Proxima Nova Semibold"/>
              </a:rPr>
              <a:t>Convocatoria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1" name="Gráfico 10"/>
          <p:cNvGraphicFramePr/>
          <p:nvPr/>
        </p:nvGraphicFramePr>
        <p:xfrm>
          <a:off x="13893939" y="3719796"/>
          <a:ext cx="4142031" cy="401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4804211" y="6166217"/>
            <a:ext cx="23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79% non basal</a:t>
            </a:r>
          </a:p>
        </p:txBody>
      </p:sp>
      <p:sp>
        <p:nvSpPr>
          <p:cNvPr id="111" name="Google Shape;335;p19"/>
          <p:cNvSpPr txBox="1"/>
          <p:nvPr/>
        </p:nvSpPr>
        <p:spPr>
          <a:xfrm>
            <a:off x="14385358" y="4936494"/>
            <a:ext cx="31506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59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11,8 M€</a:t>
            </a:r>
            <a:endParaRPr kumimoji="0" sz="59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12" name="Google Shape;336;p19"/>
          <p:cNvCxnSpPr/>
          <p:nvPr/>
        </p:nvCxnSpPr>
        <p:spPr>
          <a:xfrm rot="10800000">
            <a:off x="15123208" y="5966206"/>
            <a:ext cx="16749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F99F107-65CC-2043-8EE0-1281088D8752}"/>
              </a:ext>
            </a:extLst>
          </p:cNvPr>
          <p:cNvGrpSpPr/>
          <p:nvPr/>
        </p:nvGrpSpPr>
        <p:grpSpPr>
          <a:xfrm>
            <a:off x="17818845" y="2929429"/>
            <a:ext cx="4078635" cy="1580733"/>
            <a:chOff x="18937237" y="2636559"/>
            <a:chExt cx="4078635" cy="1580733"/>
          </a:xfrm>
        </p:grpSpPr>
        <p:graphicFrame>
          <p:nvGraphicFramePr>
            <p:cNvPr id="115" name="Gráfico 114"/>
            <p:cNvGraphicFramePr/>
            <p:nvPr/>
          </p:nvGraphicFramePr>
          <p:xfrm>
            <a:off x="18937237" y="2636559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6" name="Google Shape;335;p19"/>
            <p:cNvSpPr txBox="1"/>
            <p:nvPr/>
          </p:nvSpPr>
          <p:spPr>
            <a:xfrm>
              <a:off x="19150664" y="3134054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21%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119" name="Google Shape;323;p19"/>
            <p:cNvSpPr txBox="1"/>
            <p:nvPr/>
          </p:nvSpPr>
          <p:spPr>
            <a:xfrm>
              <a:off x="20568772" y="3101484"/>
              <a:ext cx="2447100" cy="75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Proxectos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europeos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B2EDF07-6BD1-893B-1903-0140F1875E5A}"/>
              </a:ext>
            </a:extLst>
          </p:cNvPr>
          <p:cNvGrpSpPr/>
          <p:nvPr/>
        </p:nvGrpSpPr>
        <p:grpSpPr>
          <a:xfrm>
            <a:off x="18739771" y="4847981"/>
            <a:ext cx="4182366" cy="1580733"/>
            <a:chOff x="20035711" y="4555111"/>
            <a:chExt cx="4182366" cy="1580733"/>
          </a:xfrm>
        </p:grpSpPr>
        <p:graphicFrame>
          <p:nvGraphicFramePr>
            <p:cNvPr id="120" name="Gráfico 119"/>
            <p:cNvGraphicFramePr/>
            <p:nvPr/>
          </p:nvGraphicFramePr>
          <p:xfrm>
            <a:off x="20035711" y="4555111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21" name="Google Shape;335;p19"/>
            <p:cNvSpPr txBox="1"/>
            <p:nvPr/>
          </p:nvSpPr>
          <p:spPr>
            <a:xfrm>
              <a:off x="20249138" y="5052606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14%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122" name="Google Shape;323;p19"/>
            <p:cNvSpPr txBox="1"/>
            <p:nvPr/>
          </p:nvSpPr>
          <p:spPr>
            <a:xfrm>
              <a:off x="21770977" y="5158758"/>
              <a:ext cx="244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RRHH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sp>
        <p:nvSpPr>
          <p:cNvPr id="129" name="Google Shape;323;p19"/>
          <p:cNvSpPr txBox="1"/>
          <p:nvPr/>
        </p:nvSpPr>
        <p:spPr>
          <a:xfrm>
            <a:off x="2090820" y="2622472"/>
            <a:ext cx="6101201" cy="53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gl-ES" sz="4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Produción científica</a:t>
            </a:r>
          </a:p>
        </p:txBody>
      </p:sp>
      <p:sp>
        <p:nvSpPr>
          <p:cNvPr id="146" name="Google Shape;323;p19"/>
          <p:cNvSpPr txBox="1"/>
          <p:nvPr/>
        </p:nvSpPr>
        <p:spPr>
          <a:xfrm>
            <a:off x="2090822" y="8692455"/>
            <a:ext cx="5165676" cy="8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gl-ES" sz="40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Transferencia</a:t>
            </a:r>
          </a:p>
        </p:txBody>
      </p:sp>
      <p:sp>
        <p:nvSpPr>
          <p:cNvPr id="149" name="Google Shape;484;p24">
            <a:extLst>
              <a:ext uri="{FF2B5EF4-FFF2-40B4-BE49-F238E27FC236}">
                <a16:creationId xmlns:a16="http://schemas.microsoft.com/office/drawing/2014/main" id="{093C14F3-234B-D800-378F-0BAD14BB4737}"/>
              </a:ext>
            </a:extLst>
          </p:cNvPr>
          <p:cNvSpPr txBox="1"/>
          <p:nvPr/>
        </p:nvSpPr>
        <p:spPr>
          <a:xfrm>
            <a:off x="15015977" y="11274703"/>
            <a:ext cx="2046161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Spin-offs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50" name="object 39"/>
          <p:cNvSpPr/>
          <p:nvPr/>
        </p:nvSpPr>
        <p:spPr>
          <a:xfrm>
            <a:off x="13697505" y="10943281"/>
            <a:ext cx="1048862" cy="1055040"/>
          </a:xfrm>
          <a:custGeom>
            <a:avLst/>
            <a:gdLst/>
            <a:ahLst/>
            <a:cxnLst/>
            <a:rect l="l" t="t" r="r" b="b"/>
            <a:pathLst>
              <a:path w="1214754" h="1214754">
                <a:moveTo>
                  <a:pt x="1214622" y="607311"/>
                </a:moveTo>
                <a:lnTo>
                  <a:pt x="1212609" y="657119"/>
                </a:lnTo>
                <a:lnTo>
                  <a:pt x="1206674" y="705819"/>
                </a:lnTo>
                <a:lnTo>
                  <a:pt x="1196972" y="753253"/>
                </a:lnTo>
                <a:lnTo>
                  <a:pt x="1183662" y="799266"/>
                </a:lnTo>
                <a:lnTo>
                  <a:pt x="1166897" y="843702"/>
                </a:lnTo>
                <a:lnTo>
                  <a:pt x="1146836" y="886403"/>
                </a:lnTo>
                <a:lnTo>
                  <a:pt x="1123634" y="927214"/>
                </a:lnTo>
                <a:lnTo>
                  <a:pt x="1097448" y="965979"/>
                </a:lnTo>
                <a:lnTo>
                  <a:pt x="1068433" y="1002540"/>
                </a:lnTo>
                <a:lnTo>
                  <a:pt x="1036747" y="1036743"/>
                </a:lnTo>
                <a:lnTo>
                  <a:pt x="1002545" y="1068430"/>
                </a:lnTo>
                <a:lnTo>
                  <a:pt x="965983" y="1097445"/>
                </a:lnTo>
                <a:lnTo>
                  <a:pt x="927219" y="1123632"/>
                </a:lnTo>
                <a:lnTo>
                  <a:pt x="886408" y="1146834"/>
                </a:lnTo>
                <a:lnTo>
                  <a:pt x="843706" y="1166896"/>
                </a:lnTo>
                <a:lnTo>
                  <a:pt x="799270" y="1183661"/>
                </a:lnTo>
                <a:lnTo>
                  <a:pt x="753256" y="1196972"/>
                </a:lnTo>
                <a:lnTo>
                  <a:pt x="705821" y="1206673"/>
                </a:lnTo>
                <a:lnTo>
                  <a:pt x="657121" y="1212609"/>
                </a:lnTo>
                <a:lnTo>
                  <a:pt x="607311" y="1214622"/>
                </a:lnTo>
                <a:lnTo>
                  <a:pt x="557501" y="1212609"/>
                </a:lnTo>
                <a:lnTo>
                  <a:pt x="508801" y="1206673"/>
                </a:lnTo>
                <a:lnTo>
                  <a:pt x="461365" y="1196972"/>
                </a:lnTo>
                <a:lnTo>
                  <a:pt x="415352" y="1183661"/>
                </a:lnTo>
                <a:lnTo>
                  <a:pt x="370916" y="1166896"/>
                </a:lnTo>
                <a:lnTo>
                  <a:pt x="328214" y="1146834"/>
                </a:lnTo>
                <a:lnTo>
                  <a:pt x="287403" y="1123632"/>
                </a:lnTo>
                <a:lnTo>
                  <a:pt x="248638" y="1097445"/>
                </a:lnTo>
                <a:lnTo>
                  <a:pt x="212077" y="1068430"/>
                </a:lnTo>
                <a:lnTo>
                  <a:pt x="177875" y="1036743"/>
                </a:lnTo>
                <a:lnTo>
                  <a:pt x="146188" y="1002540"/>
                </a:lnTo>
                <a:lnTo>
                  <a:pt x="117174" y="965979"/>
                </a:lnTo>
                <a:lnTo>
                  <a:pt x="90987" y="927214"/>
                </a:lnTo>
                <a:lnTo>
                  <a:pt x="67786" y="886403"/>
                </a:lnTo>
                <a:lnTo>
                  <a:pt x="47724" y="843702"/>
                </a:lnTo>
                <a:lnTo>
                  <a:pt x="30960" y="799266"/>
                </a:lnTo>
                <a:lnTo>
                  <a:pt x="17649" y="753253"/>
                </a:lnTo>
                <a:lnTo>
                  <a:pt x="7948" y="705819"/>
                </a:lnTo>
                <a:lnTo>
                  <a:pt x="2013" y="657119"/>
                </a:lnTo>
                <a:lnTo>
                  <a:pt x="0" y="607311"/>
                </a:lnTo>
                <a:lnTo>
                  <a:pt x="2013" y="557503"/>
                </a:lnTo>
                <a:lnTo>
                  <a:pt x="7948" y="508803"/>
                </a:lnTo>
                <a:lnTo>
                  <a:pt x="17649" y="461369"/>
                </a:lnTo>
                <a:lnTo>
                  <a:pt x="30960" y="415356"/>
                </a:lnTo>
                <a:lnTo>
                  <a:pt x="47724" y="370920"/>
                </a:lnTo>
                <a:lnTo>
                  <a:pt x="67786" y="328219"/>
                </a:lnTo>
                <a:lnTo>
                  <a:pt x="90987" y="287408"/>
                </a:lnTo>
                <a:lnTo>
                  <a:pt x="117174" y="248643"/>
                </a:lnTo>
                <a:lnTo>
                  <a:pt x="146188" y="212081"/>
                </a:lnTo>
                <a:lnTo>
                  <a:pt x="177875" y="177879"/>
                </a:lnTo>
                <a:lnTo>
                  <a:pt x="212077" y="146192"/>
                </a:lnTo>
                <a:lnTo>
                  <a:pt x="248638" y="117177"/>
                </a:lnTo>
                <a:lnTo>
                  <a:pt x="287403" y="90990"/>
                </a:lnTo>
                <a:lnTo>
                  <a:pt x="328214" y="67788"/>
                </a:lnTo>
                <a:lnTo>
                  <a:pt x="370916" y="47726"/>
                </a:lnTo>
                <a:lnTo>
                  <a:pt x="415352" y="30961"/>
                </a:lnTo>
                <a:lnTo>
                  <a:pt x="461365" y="17650"/>
                </a:lnTo>
                <a:lnTo>
                  <a:pt x="508801" y="7948"/>
                </a:lnTo>
                <a:lnTo>
                  <a:pt x="557501" y="2013"/>
                </a:lnTo>
                <a:lnTo>
                  <a:pt x="607311" y="0"/>
                </a:lnTo>
                <a:lnTo>
                  <a:pt x="657121" y="2013"/>
                </a:lnTo>
                <a:lnTo>
                  <a:pt x="705821" y="7948"/>
                </a:lnTo>
                <a:lnTo>
                  <a:pt x="753256" y="17650"/>
                </a:lnTo>
                <a:lnTo>
                  <a:pt x="799270" y="30961"/>
                </a:lnTo>
                <a:lnTo>
                  <a:pt x="843706" y="47726"/>
                </a:lnTo>
                <a:lnTo>
                  <a:pt x="886408" y="67788"/>
                </a:lnTo>
                <a:lnTo>
                  <a:pt x="927219" y="90990"/>
                </a:lnTo>
                <a:lnTo>
                  <a:pt x="965983" y="117177"/>
                </a:lnTo>
                <a:lnTo>
                  <a:pt x="1002545" y="146192"/>
                </a:lnTo>
                <a:lnTo>
                  <a:pt x="1036747" y="177879"/>
                </a:lnTo>
                <a:lnTo>
                  <a:pt x="1068433" y="212081"/>
                </a:lnTo>
                <a:lnTo>
                  <a:pt x="1097448" y="248643"/>
                </a:lnTo>
                <a:lnTo>
                  <a:pt x="1123634" y="287408"/>
                </a:lnTo>
                <a:lnTo>
                  <a:pt x="1146836" y="328219"/>
                </a:lnTo>
                <a:lnTo>
                  <a:pt x="1166897" y="370920"/>
                </a:lnTo>
                <a:lnTo>
                  <a:pt x="1183662" y="415356"/>
                </a:lnTo>
                <a:lnTo>
                  <a:pt x="1196972" y="461369"/>
                </a:lnTo>
                <a:lnTo>
                  <a:pt x="1206674" y="508803"/>
                </a:lnTo>
                <a:lnTo>
                  <a:pt x="1212609" y="557503"/>
                </a:lnTo>
                <a:lnTo>
                  <a:pt x="1214622" y="607311"/>
                </a:lnTo>
                <a:close/>
              </a:path>
            </a:pathLst>
          </a:custGeom>
          <a:ln w="38100">
            <a:solidFill>
              <a:srgbClr val="E75F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object 54"/>
          <p:cNvSpPr/>
          <p:nvPr/>
        </p:nvSpPr>
        <p:spPr>
          <a:xfrm>
            <a:off x="13824316" y="11110205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264578" y="0"/>
                </a:moveTo>
                <a:lnTo>
                  <a:pt x="264578" y="132383"/>
                </a:lnTo>
                <a:lnTo>
                  <a:pt x="0" y="132383"/>
                </a:lnTo>
                <a:lnTo>
                  <a:pt x="0" y="358889"/>
                </a:lnTo>
                <a:lnTo>
                  <a:pt x="264578" y="358889"/>
                </a:lnTo>
                <a:lnTo>
                  <a:pt x="264578" y="491272"/>
                </a:lnTo>
                <a:lnTo>
                  <a:pt x="391256" y="387799"/>
                </a:lnTo>
                <a:lnTo>
                  <a:pt x="313665" y="387799"/>
                </a:lnTo>
                <a:lnTo>
                  <a:pt x="313665" y="309812"/>
                </a:lnTo>
                <a:lnTo>
                  <a:pt x="49077" y="309812"/>
                </a:lnTo>
                <a:lnTo>
                  <a:pt x="49077" y="181460"/>
                </a:lnTo>
                <a:lnTo>
                  <a:pt x="313665" y="181460"/>
                </a:lnTo>
                <a:lnTo>
                  <a:pt x="313665" y="103462"/>
                </a:lnTo>
                <a:lnTo>
                  <a:pt x="391244" y="103462"/>
                </a:lnTo>
                <a:lnTo>
                  <a:pt x="264578" y="0"/>
                </a:lnTo>
                <a:close/>
              </a:path>
              <a:path w="565784" h="491490">
                <a:moveTo>
                  <a:pt x="391244" y="103462"/>
                </a:moveTo>
                <a:lnTo>
                  <a:pt x="313665" y="103462"/>
                </a:lnTo>
                <a:lnTo>
                  <a:pt x="487723" y="245636"/>
                </a:lnTo>
                <a:lnTo>
                  <a:pt x="313665" y="387799"/>
                </a:lnTo>
                <a:lnTo>
                  <a:pt x="391256" y="387799"/>
                </a:lnTo>
                <a:lnTo>
                  <a:pt x="565302" y="245636"/>
                </a:lnTo>
                <a:lnTo>
                  <a:pt x="391244" y="103462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object 55"/>
          <p:cNvSpPr/>
          <p:nvPr/>
        </p:nvSpPr>
        <p:spPr>
          <a:xfrm>
            <a:off x="14103021" y="11373926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300723" y="0"/>
                </a:moveTo>
                <a:lnTo>
                  <a:pt x="0" y="245636"/>
                </a:lnTo>
                <a:lnTo>
                  <a:pt x="300723" y="491272"/>
                </a:lnTo>
                <a:lnTo>
                  <a:pt x="300723" y="387799"/>
                </a:lnTo>
                <a:lnTo>
                  <a:pt x="251636" y="387799"/>
                </a:lnTo>
                <a:lnTo>
                  <a:pt x="77589" y="245636"/>
                </a:lnTo>
                <a:lnTo>
                  <a:pt x="251636" y="103473"/>
                </a:lnTo>
                <a:lnTo>
                  <a:pt x="300723" y="103473"/>
                </a:lnTo>
                <a:lnTo>
                  <a:pt x="300723" y="0"/>
                </a:lnTo>
                <a:close/>
              </a:path>
              <a:path w="565784" h="491490">
                <a:moveTo>
                  <a:pt x="300723" y="103473"/>
                </a:moveTo>
                <a:lnTo>
                  <a:pt x="251636" y="103473"/>
                </a:lnTo>
                <a:lnTo>
                  <a:pt x="251636" y="181460"/>
                </a:lnTo>
                <a:lnTo>
                  <a:pt x="516225" y="181460"/>
                </a:lnTo>
                <a:lnTo>
                  <a:pt x="516225" y="309812"/>
                </a:lnTo>
                <a:lnTo>
                  <a:pt x="251636" y="309812"/>
                </a:lnTo>
                <a:lnTo>
                  <a:pt x="251636" y="387799"/>
                </a:lnTo>
                <a:lnTo>
                  <a:pt x="300723" y="387799"/>
                </a:lnTo>
                <a:lnTo>
                  <a:pt x="300723" y="358889"/>
                </a:lnTo>
                <a:lnTo>
                  <a:pt x="565302" y="358889"/>
                </a:lnTo>
                <a:lnTo>
                  <a:pt x="565302" y="132383"/>
                </a:lnTo>
                <a:lnTo>
                  <a:pt x="300723" y="132383"/>
                </a:lnTo>
                <a:lnTo>
                  <a:pt x="300723" y="103473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3" name="Imagen 152" descr="Logotipo&#10;&#10;Descripción generada automáticamente">
            <a:extLst>
              <a:ext uri="{FF2B5EF4-FFF2-40B4-BE49-F238E27FC236}">
                <a16:creationId xmlns:a16="http://schemas.microsoft.com/office/drawing/2014/main" id="{E394A87E-6A7B-B93F-A37C-994C79E859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42" t="22322" r="8456" b="22519"/>
          <a:stretch/>
        </p:blipFill>
        <p:spPr>
          <a:xfrm>
            <a:off x="17466495" y="11725201"/>
            <a:ext cx="1983886" cy="477364"/>
          </a:xfrm>
          <a:prstGeom prst="rect">
            <a:avLst/>
          </a:prstGeom>
        </p:spPr>
      </p:pic>
      <p:pic>
        <p:nvPicPr>
          <p:cNvPr id="154" name="Google Shape;128;p7">
            <a:extLst>
              <a:ext uri="{FF2B5EF4-FFF2-40B4-BE49-F238E27FC236}">
                <a16:creationId xmlns:a16="http://schemas.microsoft.com/office/drawing/2014/main" id="{EB75FBB1-3CFF-1285-3C97-DFC6A14E38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66495" y="10737208"/>
            <a:ext cx="1983885" cy="59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BA769AF4-5403-9B10-15B3-C81B2A5A7484}"/>
              </a:ext>
            </a:extLst>
          </p:cNvPr>
          <p:cNvSpPr txBox="1"/>
          <p:nvPr/>
        </p:nvSpPr>
        <p:spPr>
          <a:xfrm>
            <a:off x="19624063" y="10868517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2014 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AD9A4DBA-22E1-181B-91B1-A3FA8B593F50}"/>
              </a:ext>
            </a:extLst>
          </p:cNvPr>
          <p:cNvSpPr txBox="1"/>
          <p:nvPr/>
        </p:nvSpPr>
        <p:spPr>
          <a:xfrm>
            <a:off x="19512656" y="11859537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2020 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7" name="Google Shape;323;p19"/>
          <p:cNvSpPr txBox="1"/>
          <p:nvPr/>
        </p:nvSpPr>
        <p:spPr>
          <a:xfrm>
            <a:off x="13435687" y="2621218"/>
            <a:ext cx="4779011" cy="72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Financiamento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5CD20D9-2C15-F43F-EF97-91E6AFD37748}"/>
              </a:ext>
            </a:extLst>
          </p:cNvPr>
          <p:cNvGrpSpPr/>
          <p:nvPr/>
        </p:nvGrpSpPr>
        <p:grpSpPr>
          <a:xfrm>
            <a:off x="17788556" y="6766533"/>
            <a:ext cx="3740132" cy="1947167"/>
            <a:chOff x="18937237" y="6637810"/>
            <a:chExt cx="3740132" cy="1947167"/>
          </a:xfrm>
        </p:grpSpPr>
        <p:graphicFrame>
          <p:nvGraphicFramePr>
            <p:cNvPr id="123" name="Gráfico 122"/>
            <p:cNvGraphicFramePr/>
            <p:nvPr/>
          </p:nvGraphicFramePr>
          <p:xfrm>
            <a:off x="19219944" y="7004244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id="{FD34790C-C80C-E4E0-53BC-B3ED01C886D7}"/>
                </a:ext>
              </a:extLst>
            </p:cNvPr>
            <p:cNvGraphicFramePr/>
            <p:nvPr/>
          </p:nvGraphicFramePr>
          <p:xfrm>
            <a:off x="18937237" y="6637810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2" name="Google Shape;335;p19">
              <a:extLst>
                <a:ext uri="{FF2B5EF4-FFF2-40B4-BE49-F238E27FC236}">
                  <a16:creationId xmlns:a16="http://schemas.microsoft.com/office/drawing/2014/main" id="{214F947C-3DAD-B90A-342C-3538177BCDF2}"/>
                </a:ext>
              </a:extLst>
            </p:cNvPr>
            <p:cNvSpPr txBox="1"/>
            <p:nvPr/>
          </p:nvSpPr>
          <p:spPr>
            <a:xfrm>
              <a:off x="19150664" y="7135305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21%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23" name="Google Shape;323;p19">
              <a:extLst>
                <a:ext uri="{FF2B5EF4-FFF2-40B4-BE49-F238E27FC236}">
                  <a16:creationId xmlns:a16="http://schemas.microsoft.com/office/drawing/2014/main" id="{BD501295-CDF2-426A-E0D3-4BDD427C79E8}"/>
                </a:ext>
              </a:extLst>
            </p:cNvPr>
            <p:cNvSpPr txBox="1"/>
            <p:nvPr/>
          </p:nvSpPr>
          <p:spPr>
            <a:xfrm>
              <a:off x="20424625" y="7003728"/>
              <a:ext cx="2252744" cy="754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Transferencia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 de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tecnoloxía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sp>
        <p:nvSpPr>
          <p:cNvPr id="30" name="Google Shape;36;g137c1428306_0_0">
            <a:extLst>
              <a:ext uri="{FF2B5EF4-FFF2-40B4-BE49-F238E27FC236}">
                <a16:creationId xmlns:a16="http://schemas.microsoft.com/office/drawing/2014/main" id="{C1136C66-4081-B419-F742-6A45D8F78347}"/>
              </a:ext>
            </a:extLst>
          </p:cNvPr>
          <p:cNvSpPr txBox="1"/>
          <p:nvPr/>
        </p:nvSpPr>
        <p:spPr>
          <a:xfrm>
            <a:off x="1873600" y="638225"/>
            <a:ext cx="173489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s-ES" sz="71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Resultados</a:t>
            </a: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ED41260-681A-6CD4-709C-F526FE21F3B9}"/>
              </a:ext>
            </a:extLst>
          </p:cNvPr>
          <p:cNvSpPr/>
          <p:nvPr/>
        </p:nvSpPr>
        <p:spPr>
          <a:xfrm>
            <a:off x="6613216" y="1153550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2021-23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ECABFE-257E-9EE9-20B1-FF8BE5665B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0682" y="4103447"/>
            <a:ext cx="10035428" cy="32457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31B662-581B-E962-4DAA-7E516D3E069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327"/>
          <a:stretch/>
        </p:blipFill>
        <p:spPr>
          <a:xfrm>
            <a:off x="2676706" y="9294813"/>
            <a:ext cx="9698804" cy="37649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8824298-941E-C9B7-D294-1C7FF2FF0D0A}"/>
              </a:ext>
            </a:extLst>
          </p:cNvPr>
          <p:cNvSpPr/>
          <p:nvPr/>
        </p:nvSpPr>
        <p:spPr>
          <a:xfrm>
            <a:off x="227744" y="5060515"/>
            <a:ext cx="1795105" cy="343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4" name="Google Shape;434;g137bfbc8294_1_51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;g137c1428306_0_0"/>
          <p:cNvSpPr txBox="1"/>
          <p:nvPr/>
        </p:nvSpPr>
        <p:spPr bwMode="auto">
          <a:xfrm>
            <a:off x="1873598" y="638225"/>
            <a:ext cx="1425147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Proxectos </a:t>
            </a: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europeos</a:t>
            </a: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 +</a:t>
            </a: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destacados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28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Imagen 5" descr="Mapa&#10;&#10;Descripción generada automáticamente"/>
          <p:cNvPicPr/>
          <p:nvPr/>
        </p:nvPicPr>
        <p:blipFill>
          <a:blip r:embed="rId3"/>
          <a:srcRect t="7626" r="5765" b="6975"/>
          <a:stretch/>
        </p:blipFill>
        <p:spPr bwMode="auto">
          <a:xfrm>
            <a:off x="7573659" y="2272532"/>
            <a:ext cx="8316273" cy="7980065"/>
          </a:xfrm>
          <a:prstGeom prst="rect">
            <a:avLst/>
          </a:prstGeom>
          <a:ln>
            <a:noFill/>
          </a:ln>
        </p:spPr>
      </p:pic>
      <p:pic>
        <p:nvPicPr>
          <p:cNvPr id="8" name="Google Shape;441;g137bfbc8294_1_51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004429" y="2833384"/>
            <a:ext cx="1850156" cy="14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 bwMode="auto">
          <a:xfrm>
            <a:off x="1269724" y="2455864"/>
            <a:ext cx="5222117" cy="21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Interactive Natural Language Technology for Explainable Artificial Intelligence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MSCA - ETN 2019-23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2,8M€ (666,3k€)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Google Shape;442;g137bfbc8294_1_512"/>
          <p:cNvPicPr/>
          <p:nvPr/>
        </p:nvPicPr>
        <p:blipFill>
          <a:blip r:embed="rId5">
            <a:alphaModFix/>
          </a:blip>
          <a:srcRect t="11005" b="10997"/>
          <a:stretch/>
        </p:blipFill>
        <p:spPr bwMode="auto">
          <a:xfrm>
            <a:off x="4341040" y="6016322"/>
            <a:ext cx="4917826" cy="14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/>
          <p:cNvSpPr txBox="1"/>
          <p:nvPr/>
        </p:nvSpPr>
        <p:spPr bwMode="auto">
          <a:xfrm>
            <a:off x="-53022" y="5697217"/>
            <a:ext cx="5222117" cy="21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Multimodal Environmental Exploration Systems – Novel Technologies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 CIENTÍFICA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MSCA - ETN 2020-23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3,6M€ (419,7k€)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Google Shape;440;g137bfbc8294_1_512"/>
          <p:cNvSpPr txBox="1"/>
          <p:nvPr/>
        </p:nvSpPr>
        <p:spPr bwMode="auto">
          <a:xfrm>
            <a:off x="18611393" y="2657089"/>
            <a:ext cx="50139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Multispectral Intelligent Vision System with Embedded Low-power Neural Computing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LÍDER WP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FET PROACTIVE 2021-24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4,9M€ (653,3k€)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15" name="Google Shape;443;g137bfbc8294_1_512"/>
          <p:cNvPicPr/>
          <p:nvPr/>
        </p:nvPicPr>
        <p:blipFill>
          <a:blip r:embed="rId6">
            <a:alphaModFix/>
          </a:blip>
          <a:srcRect t="3531" b="3531"/>
          <a:stretch/>
        </p:blipFill>
        <p:spPr bwMode="auto">
          <a:xfrm>
            <a:off x="14782884" y="3053369"/>
            <a:ext cx="3425239" cy="9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47;g137bfbc8294_1_512"/>
          <p:cNvSpPr txBox="1"/>
          <p:nvPr/>
        </p:nvSpPr>
        <p:spPr bwMode="auto">
          <a:xfrm>
            <a:off x="227744" y="9381272"/>
            <a:ext cx="5414196" cy="16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Hybrid intelligence to monitor, promote and analyse transformations in good democracy practices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HORIZON-MSCA-DN 2023-26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2,89M€ (500,4k€)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20" name="Google Shape;449;g137bfbc8294_1_512"/>
          <p:cNvSpPr txBox="1"/>
          <p:nvPr/>
        </p:nvSpPr>
        <p:spPr bwMode="auto">
          <a:xfrm>
            <a:off x="11506451" y="11073872"/>
            <a:ext cx="3814662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NANOVR: Nanoscale design using Virtual Reality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H2020-ERC-CoG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2022-27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1,98M€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21" name="Google Shape;454;g137bfbc8294_1_512"/>
          <p:cNvPicPr>
            <a:picLocks noChangeAspect="1"/>
          </p:cNvPicPr>
          <p:nvPr/>
        </p:nvPicPr>
        <p:blipFill>
          <a:blip r:embed="rId7">
            <a:alphaModFix/>
          </a:blip>
          <a:srcRect l="4528" t="11799" r="4528" b="9664"/>
          <a:stretch/>
        </p:blipFill>
        <p:spPr bwMode="auto">
          <a:xfrm>
            <a:off x="9069019" y="11400004"/>
            <a:ext cx="2690400" cy="13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rcRect l="7209" t="6682" r="5200" b="26839"/>
          <a:stretch/>
        </p:blipFill>
        <p:spPr bwMode="auto">
          <a:xfrm>
            <a:off x="5636440" y="9622497"/>
            <a:ext cx="2863761" cy="147541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6652584" y="6445670"/>
            <a:ext cx="2734561" cy="93607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 bwMode="auto">
          <a:xfrm>
            <a:off x="19639635" y="9381272"/>
            <a:ext cx="4657071" cy="214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Sustainability Optimization for Secure Food Systems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LÍDER WP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HORIZON-RIA 2024-26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3,95M€ (</a:t>
            </a: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449,6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k€)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Google Shape;451;g137bfbc8294_1_512"/>
          <p:cNvSpPr txBox="1"/>
          <p:nvPr/>
        </p:nvSpPr>
        <p:spPr bwMode="auto">
          <a:xfrm>
            <a:off x="19728438" y="5874902"/>
            <a:ext cx="4479462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Intelligent Reading Improvement System for Fundamental and Transversall Skills Development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 – TRANSFORMATIONS 2023-25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2,7M€ (299,5k€)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1026" name="Picture 2" descr="sosfood">
            <a:extLst>
              <a:ext uri="{FF2B5EF4-FFF2-40B4-BE49-F238E27FC236}">
                <a16:creationId xmlns:a16="http://schemas.microsoft.com/office/drawing/2014/main" id="{F8EE4CD2-E3DA-E69D-56FD-4D69633E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584" y="9165534"/>
            <a:ext cx="28670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3" name="Google Shape;463;p2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6;g137c1428306_0_0"/>
          <p:cNvSpPr txBox="1"/>
          <p:nvPr/>
        </p:nvSpPr>
        <p:spPr bwMode="auto">
          <a:xfrm>
            <a:off x="1873599" y="638225"/>
            <a:ext cx="15342345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gl-ES" sz="71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Proxectos estratéxicos nacionais</a:t>
            </a:r>
            <a:endParaRPr kumimoji="0" lang="gl-ES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14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Imagen 7" descr="Imagen que contiene Esquemático&#10;&#10;Descripción generada automáticamente">
            <a:extLst>
              <a:ext uri="{FF2B5EF4-FFF2-40B4-BE49-F238E27FC236}">
                <a16:creationId xmlns:a16="http://schemas.microsoft.com/office/drawing/2014/main" id="{CF642C58-98B6-3D83-BA1B-D11A2AE4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3258" y="3037509"/>
            <a:ext cx="5510092" cy="2690472"/>
          </a:xfrm>
          <a:prstGeom prst="rect">
            <a:avLst/>
          </a:prstGeom>
        </p:spPr>
      </p:pic>
      <p:sp>
        <p:nvSpPr>
          <p:cNvPr id="9" name="Google Shape;470;p22">
            <a:extLst>
              <a:ext uri="{FF2B5EF4-FFF2-40B4-BE49-F238E27FC236}">
                <a16:creationId xmlns:a16="http://schemas.microsoft.com/office/drawing/2014/main" id="{60824AB9-F1C4-3DB3-DE82-1AC789F377D1}"/>
              </a:ext>
            </a:extLst>
          </p:cNvPr>
          <p:cNvSpPr txBox="1"/>
          <p:nvPr/>
        </p:nvSpPr>
        <p:spPr bwMode="auto">
          <a:xfrm>
            <a:off x="17382408" y="6627561"/>
            <a:ext cx="6087648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"/>
              </a:rPr>
              <a:t>DESEÑO MICROELECTRÓNICO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"/>
            </a:endParaRPr>
          </a:p>
        </p:txBody>
      </p:sp>
      <p:sp>
        <p:nvSpPr>
          <p:cNvPr id="12" name="Google Shape;471;p22">
            <a:extLst>
              <a:ext uri="{FF2B5EF4-FFF2-40B4-BE49-F238E27FC236}">
                <a16:creationId xmlns:a16="http://schemas.microsoft.com/office/drawing/2014/main" id="{A5CABFFE-EA29-CBBA-4E7A-95271EA984DF}"/>
              </a:ext>
            </a:extLst>
          </p:cNvPr>
          <p:cNvSpPr txBox="1"/>
          <p:nvPr/>
        </p:nvSpPr>
        <p:spPr bwMode="auto">
          <a:xfrm>
            <a:off x="17382408" y="7730685"/>
            <a:ext cx="572962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Cátedra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Chip USC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Televés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en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deseño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microelectrónico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COORDINACIÓN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PERTE Chip</a:t>
            </a: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2024-2027</a:t>
            </a: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1,8 M€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2" name="Google Shape;461;p22">
            <a:extLst>
              <a:ext uri="{FF2B5EF4-FFF2-40B4-BE49-F238E27FC236}">
                <a16:creationId xmlns:a16="http://schemas.microsoft.com/office/drawing/2014/main" id="{D53340E6-1889-ABD9-5FD1-A986D44902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3385" b="28527"/>
          <a:stretch/>
        </p:blipFill>
        <p:spPr bwMode="auto">
          <a:xfrm>
            <a:off x="2732339" y="2016713"/>
            <a:ext cx="4215555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4;p22">
            <a:extLst>
              <a:ext uri="{FF2B5EF4-FFF2-40B4-BE49-F238E27FC236}">
                <a16:creationId xmlns:a16="http://schemas.microsoft.com/office/drawing/2014/main" id="{CDCCE4EB-CE46-BD3B-B62D-649A060B4324}"/>
              </a:ext>
            </a:extLst>
          </p:cNvPr>
          <p:cNvSpPr txBox="1"/>
          <p:nvPr/>
        </p:nvSpPr>
        <p:spPr bwMode="auto">
          <a:xfrm>
            <a:off x="1586918" y="6627561"/>
            <a:ext cx="6506399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2800" b="1" dirty="0">
                <a:solidFill>
                  <a:schemeClr val="dk2"/>
                </a:solidFill>
                <a:latin typeface="Arial Black"/>
                <a:ea typeface="Proxima Nova"/>
                <a:cs typeface="Arial"/>
              </a:rPr>
              <a:t>TECNOLO</a:t>
            </a:r>
            <a:r>
              <a:rPr lang="en-US" sz="2800" b="1" dirty="0">
                <a:solidFill>
                  <a:schemeClr val="dk2"/>
                </a:solidFill>
                <a:latin typeface="Arial Black"/>
                <a:ea typeface="Proxima Nova"/>
              </a:rPr>
              <a:t>X</a:t>
            </a:r>
            <a:r>
              <a:rPr lang="en-US" sz="2800" b="1" dirty="0">
                <a:solidFill>
                  <a:schemeClr val="dk2"/>
                </a:solidFill>
                <a:latin typeface="Arial Black"/>
                <a:ea typeface="Proxima Nova"/>
                <a:cs typeface="Arial"/>
              </a:rPr>
              <a:t>ÍAS LINGÜÍSTICAS</a:t>
            </a:r>
            <a:endParaRPr sz="2800" b="1" i="0" u="none" strike="noStrike" cap="none" dirty="0">
              <a:solidFill>
                <a:schemeClr val="dk2"/>
              </a:solidFill>
              <a:latin typeface="Arial Black"/>
              <a:ea typeface="Proxima Nova"/>
              <a:cs typeface="Arial"/>
            </a:endParaRPr>
          </a:p>
        </p:txBody>
      </p:sp>
      <p:sp>
        <p:nvSpPr>
          <p:cNvPr id="6" name="Google Shape;465;p22">
            <a:extLst>
              <a:ext uri="{FF2B5EF4-FFF2-40B4-BE49-F238E27FC236}">
                <a16:creationId xmlns:a16="http://schemas.microsoft.com/office/drawing/2014/main" id="{148C3ECC-407C-2783-75A9-C65274A2C906}"/>
              </a:ext>
            </a:extLst>
          </p:cNvPr>
          <p:cNvSpPr txBox="1"/>
          <p:nvPr/>
        </p:nvSpPr>
        <p:spPr bwMode="auto">
          <a:xfrm>
            <a:off x="1378109" y="7578131"/>
            <a:ext cx="6995700" cy="549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Nós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: </a:t>
            </a:r>
            <a:r>
              <a:rPr lang="pt-BR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Intelixencia</a:t>
            </a:r>
            <a:r>
              <a:rPr lang="pt-BR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Artificial ao </a:t>
            </a:r>
            <a:r>
              <a:rPr lang="pt-BR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servizo</a:t>
            </a:r>
            <a:r>
              <a:rPr lang="pt-BR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da </a:t>
            </a:r>
            <a:r>
              <a:rPr lang="pt-BR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lingua</a:t>
            </a:r>
            <a:r>
              <a:rPr lang="pt-BR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galega</a:t>
            </a: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b="1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COORDINACIÓN - </a:t>
            </a:r>
            <a:r>
              <a:rPr lang="en-US" sz="2800" dirty="0" err="1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Xunta</a:t>
            </a: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 de Galicia &amp; NEXT-GEN, 2021-2025</a:t>
            </a:r>
            <a:endParaRPr sz="2800" i="0" u="none" strike="noStrike" cap="none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500,4k€</a:t>
            </a:r>
            <a:endParaRPr dirty="0"/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ILENIA: </a:t>
            </a:r>
            <a:r>
              <a:rPr lang="pt-BR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O galego na sociedade e a </a:t>
            </a:r>
            <a:r>
              <a:rPr lang="pt-BR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economía</a:t>
            </a:r>
            <a:r>
              <a:rPr lang="pt-BR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</a:t>
            </a:r>
            <a:r>
              <a:rPr lang="pt-BR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dixital</a:t>
            </a:r>
            <a:endParaRPr dirty="0"/>
          </a:p>
          <a:p>
            <a:pPr lvl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COORDINACIÓN – </a:t>
            </a: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PERTE Nueva Economía de la Lengua, 2023-2025</a:t>
            </a:r>
            <a:endParaRPr dirty="0"/>
          </a:p>
          <a:p>
            <a:pPr lvl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chemeClr val="tx1"/>
                </a:solidFill>
                <a:latin typeface="Arial"/>
                <a:ea typeface="Proxima Nova"/>
                <a:cs typeface="Arial"/>
              </a:rPr>
              <a:t>2M€ (1,2M€)</a:t>
            </a:r>
            <a:endParaRPr lang="es-ES" sz="2800" b="1" dirty="0">
              <a:solidFill>
                <a:schemeClr val="tx1"/>
              </a:solidFill>
              <a:latin typeface="Arial"/>
              <a:ea typeface="Proxima Nova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800" b="0" i="0" u="none" strike="noStrike" cap="none" dirty="0">
              <a:solidFill>
                <a:schemeClr val="accent2"/>
              </a:solidFill>
              <a:latin typeface="Arial"/>
              <a:ea typeface="Montserrat Light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0472B5-E0DA-46CF-01A0-C1CB477C3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52255" y="4678140"/>
            <a:ext cx="2775724" cy="1083951"/>
          </a:xfrm>
          <a:prstGeom prst="rect">
            <a:avLst/>
          </a:prstGeom>
        </p:spPr>
      </p:pic>
      <p:sp>
        <p:nvSpPr>
          <p:cNvPr id="10" name="Google Shape;470;p22">
            <a:extLst>
              <a:ext uri="{FF2B5EF4-FFF2-40B4-BE49-F238E27FC236}">
                <a16:creationId xmlns:a16="http://schemas.microsoft.com/office/drawing/2014/main" id="{E28A3A3F-2A87-CCD5-732B-CB8BD125D273}"/>
              </a:ext>
            </a:extLst>
          </p:cNvPr>
          <p:cNvSpPr txBox="1"/>
          <p:nvPr/>
        </p:nvSpPr>
        <p:spPr bwMode="auto">
          <a:xfrm>
            <a:off x="9552581" y="6627561"/>
            <a:ext cx="6506399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2800" b="1">
                <a:solidFill>
                  <a:schemeClr val="dk2"/>
                </a:solidFill>
                <a:latin typeface="Arial Black"/>
                <a:cs typeface="Arial"/>
              </a:rPr>
              <a:t>MEDICINA PERSONALIZADA</a:t>
            </a:r>
            <a:endParaRPr sz="2800" b="1">
              <a:solidFill>
                <a:schemeClr val="dk2"/>
              </a:solidFill>
              <a:latin typeface="Arial Black"/>
              <a:cs typeface="Arial"/>
            </a:endParaRPr>
          </a:p>
        </p:txBody>
      </p:sp>
      <p:sp>
        <p:nvSpPr>
          <p:cNvPr id="11" name="Google Shape;471;p22">
            <a:extLst>
              <a:ext uri="{FF2B5EF4-FFF2-40B4-BE49-F238E27FC236}">
                <a16:creationId xmlns:a16="http://schemas.microsoft.com/office/drawing/2014/main" id="{BE7BB1B9-5003-B0B9-8D93-A063CDC38208}"/>
              </a:ext>
            </a:extLst>
          </p:cNvPr>
          <p:cNvSpPr txBox="1"/>
          <p:nvPr/>
        </p:nvSpPr>
        <p:spPr bwMode="auto">
          <a:xfrm>
            <a:off x="9940969" y="7578132"/>
            <a:ext cx="6069223" cy="521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Cátedra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USC – Plexus Tech de </a:t>
            </a: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Intelixencia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Artificial </a:t>
            </a: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aplicada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á </a:t>
            </a: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Medicina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</a:t>
            </a: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Personalizada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 de </a:t>
            </a: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Precisión</a:t>
            </a:r>
            <a:endParaRPr lang="en-US" sz="2800" dirty="0">
              <a:solidFill>
                <a:srgbClr val="434343"/>
              </a:solidFill>
              <a:latin typeface="Arial"/>
              <a:ea typeface="Proxima Nova"/>
              <a:cs typeface="Arial"/>
            </a:endParaRPr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COORDINACIÓN</a:t>
            </a:r>
            <a:endParaRPr lang="en-US" sz="28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ENIA - NEXT-GEN</a:t>
            </a:r>
            <a:endParaRPr sz="28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2024-2026</a:t>
            </a:r>
            <a:endParaRPr sz="28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ES" sz="2800" b="1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1,2 M€</a:t>
            </a:r>
            <a:endParaRPr sz="2800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800" b="1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0" i="0" u="none" strike="noStrike" cap="none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0" i="0" u="none" strike="noStrike" cap="none" dirty="0">
              <a:solidFill>
                <a:schemeClr val="accent2"/>
              </a:solidFill>
              <a:latin typeface="Arial"/>
              <a:ea typeface="Montserrat Light"/>
              <a:cs typeface="Arial"/>
            </a:endParaRPr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2004B076-0716-FFB7-9161-3D9D903A6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925352" y="2016713"/>
            <a:ext cx="6133628" cy="34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644</Words>
  <Application>Microsoft Office PowerPoint</Application>
  <PresentationFormat>Personalizado</PresentationFormat>
  <Paragraphs>194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Corbel</vt:lpstr>
      <vt:lpstr>Montserrat SemiBold</vt:lpstr>
      <vt:lpstr>Segoe UI</vt:lpstr>
      <vt:lpstr>Calibri</vt:lpstr>
      <vt:lpstr>Proxima Nova</vt:lpstr>
      <vt:lpstr>Proxima Nova Semibold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REGUEIRA MUÑIZ MARIA</cp:lastModifiedBy>
  <cp:revision>272</cp:revision>
  <cp:lastPrinted>2022-06-29T06:46:58Z</cp:lastPrinted>
  <dcterms:modified xsi:type="dcterms:W3CDTF">2024-03-18T16:43:18Z</dcterms:modified>
</cp:coreProperties>
</file>